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06" r:id="rId4"/>
  </p:sldMasterIdLst>
  <p:notesMasterIdLst>
    <p:notesMasterId r:id="rId63"/>
  </p:notesMasterIdLst>
  <p:handoutMasterIdLst>
    <p:handoutMasterId r:id="rId64"/>
  </p:handoutMasterIdLst>
  <p:sldIdLst>
    <p:sldId id="256" r:id="rId5"/>
    <p:sldId id="517" r:id="rId6"/>
    <p:sldId id="519" r:id="rId7"/>
    <p:sldId id="518" r:id="rId8"/>
    <p:sldId id="521" r:id="rId9"/>
    <p:sldId id="522" r:id="rId10"/>
    <p:sldId id="523" r:id="rId11"/>
    <p:sldId id="549" r:id="rId12"/>
    <p:sldId id="551" r:id="rId13"/>
    <p:sldId id="552" r:id="rId14"/>
    <p:sldId id="553" r:id="rId15"/>
    <p:sldId id="548" r:id="rId16"/>
    <p:sldId id="554" r:id="rId17"/>
    <p:sldId id="555" r:id="rId18"/>
    <p:sldId id="556" r:id="rId19"/>
    <p:sldId id="558" r:id="rId20"/>
    <p:sldId id="557" r:id="rId21"/>
    <p:sldId id="559" r:id="rId22"/>
    <p:sldId id="560" r:id="rId23"/>
    <p:sldId id="561" r:id="rId24"/>
    <p:sldId id="562" r:id="rId25"/>
    <p:sldId id="563" r:id="rId26"/>
    <p:sldId id="564" r:id="rId27"/>
    <p:sldId id="565" r:id="rId28"/>
    <p:sldId id="566" r:id="rId29"/>
    <p:sldId id="567" r:id="rId30"/>
    <p:sldId id="568" r:id="rId31"/>
    <p:sldId id="569" r:id="rId32"/>
    <p:sldId id="570" r:id="rId33"/>
    <p:sldId id="571" r:id="rId34"/>
    <p:sldId id="572" r:id="rId35"/>
    <p:sldId id="573" r:id="rId36"/>
    <p:sldId id="574" r:id="rId37"/>
    <p:sldId id="575" r:id="rId38"/>
    <p:sldId id="576" r:id="rId39"/>
    <p:sldId id="577" r:id="rId40"/>
    <p:sldId id="578" r:id="rId41"/>
    <p:sldId id="579" r:id="rId42"/>
    <p:sldId id="580" r:id="rId43"/>
    <p:sldId id="581" r:id="rId44"/>
    <p:sldId id="582" r:id="rId45"/>
    <p:sldId id="583" r:id="rId46"/>
    <p:sldId id="584" r:id="rId47"/>
    <p:sldId id="585" r:id="rId48"/>
    <p:sldId id="586" r:id="rId49"/>
    <p:sldId id="587" r:id="rId50"/>
    <p:sldId id="588" r:id="rId51"/>
    <p:sldId id="589" r:id="rId52"/>
    <p:sldId id="590" r:id="rId53"/>
    <p:sldId id="591" r:id="rId54"/>
    <p:sldId id="592" r:id="rId55"/>
    <p:sldId id="593" r:id="rId56"/>
    <p:sldId id="594" r:id="rId57"/>
    <p:sldId id="595" r:id="rId58"/>
    <p:sldId id="596" r:id="rId59"/>
    <p:sldId id="597" r:id="rId60"/>
    <p:sldId id="598" r:id="rId61"/>
    <p:sldId id="599" r:id="rId62"/>
  </p:sldIdLst>
  <p:sldSz cx="9144000" cy="6858000" type="screen4x3"/>
  <p:notesSz cx="9928225" cy="6797675"/>
  <p:custDataLst>
    <p:tags r:id="rId65"/>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0"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53939"/>
    <a:srgbClr val="FFB3B3"/>
    <a:srgbClr val="F9B277"/>
    <a:srgbClr val="FCD5B5"/>
    <a:srgbClr val="92D050"/>
    <a:srgbClr val="FF7575"/>
    <a:srgbClr val="D7E4BD"/>
    <a:srgbClr val="B21212"/>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382" autoAdjust="0"/>
    <p:restoredTop sz="94646" autoAdjust="0"/>
  </p:normalViewPr>
  <p:slideViewPr>
    <p:cSldViewPr>
      <p:cViewPr varScale="1">
        <p:scale>
          <a:sx n="74" d="100"/>
          <a:sy n="74" d="100"/>
        </p:scale>
        <p:origin x="1476"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notesMaster" Target="notesMasters/notesMaster1.xml"/><Relationship Id="rId68"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handoutMaster" Target="handoutMasters/handoutMaster1.xml"/><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cap="all" baseline="0">
                <a:solidFill>
                  <a:schemeClr val="tx1">
                    <a:lumMod val="65000"/>
                    <a:lumOff val="35000"/>
                  </a:schemeClr>
                </a:solidFill>
                <a:latin typeface="Arial" panose="020B0604020202020204" pitchFamily="34" charset="0"/>
                <a:ea typeface="+mn-ea"/>
                <a:cs typeface="Arial" panose="020B0604020202020204" pitchFamily="34" charset="0"/>
              </a:defRPr>
            </a:pPr>
            <a:r>
              <a:rPr lang="en-GB" sz="1400" dirty="0">
                <a:latin typeface="Arial" panose="020B0604020202020204" pitchFamily="34" charset="0"/>
                <a:cs typeface="Arial" panose="020B0604020202020204" pitchFamily="34" charset="0"/>
              </a:rPr>
              <a:t>UK Projected Public Spending 2011</a:t>
            </a:r>
          </a:p>
        </c:rich>
      </c:tx>
      <c:overlay val="0"/>
      <c:spPr>
        <a:noFill/>
        <a:ln>
          <a:noFill/>
        </a:ln>
        <a:effectLst/>
      </c:spPr>
      <c:txPr>
        <a:bodyPr rot="0" spcFirstLastPara="1" vertOverflow="ellipsis" vert="horz" wrap="square" anchor="ctr" anchorCtr="1"/>
        <a:lstStyle/>
        <a:p>
          <a:pPr>
            <a:defRPr sz="1600" b="1" i="0" u="none" strike="noStrike" kern="1200" cap="all"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Lbls>
            <c:dLbl>
              <c:idx val="0"/>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1"/>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dLbl>
            <c:dLbl>
              <c:idx val="1"/>
              <c:layout>
                <c:manualLayout>
                  <c:x val="2.6175962379702537E-2"/>
                  <c:y val="-7.1059346748323128E-3"/>
                </c:manualLayout>
              </c:layout>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2"/>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2"/>
              <c:layout>
                <c:manualLayout>
                  <c:x val="1.0400918635170706E-2"/>
                  <c:y val="-0.1269867308253135"/>
                </c:manualLayout>
              </c:layout>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3"/>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3"/>
              <c:layout>
                <c:manualLayout>
                  <c:x val="8.731080489938757E-2"/>
                  <c:y val="-6.3402595508894724E-2"/>
                </c:manualLayout>
              </c:layout>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4"/>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4"/>
              <c:layout>
                <c:manualLayout>
                  <c:x val="2.3770778652668417E-3"/>
                  <c:y val="1.2656751239428405E-3"/>
                </c:manualLayout>
              </c:layout>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5"/>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5"/>
              <c:layout>
                <c:manualLayout>
                  <c:x val="-2.3655074365704288E-2"/>
                  <c:y val="-7.0328448527267426E-2"/>
                </c:manualLayout>
              </c:layout>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6"/>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6"/>
              <c:layout>
                <c:manualLayout>
                  <c:x val="2.8093832020997375E-3"/>
                  <c:y val="-1.9773986585010207E-2"/>
                </c:manualLayout>
              </c:layout>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1">
                          <a:lumMod val="60000"/>
                        </a:schemeClr>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1"/>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Sheet1!$A$1:$A$7</c:f>
              <c:strCache>
                <c:ptCount val="7"/>
                <c:pt idx="0">
                  <c:v>UK Projected Public Spending 2011</c:v>
                </c:pt>
                <c:pt idx="1">
                  <c:v>Welfare</c:v>
                </c:pt>
                <c:pt idx="2">
                  <c:v>Health</c:v>
                </c:pt>
                <c:pt idx="3">
                  <c:v>Pensions</c:v>
                </c:pt>
                <c:pt idx="4">
                  <c:v>Education</c:v>
                </c:pt>
                <c:pt idx="5">
                  <c:v>Defence</c:v>
                </c:pt>
                <c:pt idx="6">
                  <c:v>Other</c:v>
                </c:pt>
              </c:strCache>
            </c:strRef>
          </c:cat>
          <c:val>
            <c:numRef>
              <c:f>Sheet1!$B$1:$B$7</c:f>
              <c:numCache>
                <c:formatCode>General</c:formatCode>
                <c:ptCount val="7"/>
                <c:pt idx="1">
                  <c:v>18</c:v>
                </c:pt>
                <c:pt idx="2">
                  <c:v>18</c:v>
                </c:pt>
                <c:pt idx="3">
                  <c:v>18</c:v>
                </c:pt>
                <c:pt idx="4">
                  <c:v>13</c:v>
                </c:pt>
                <c:pt idx="5">
                  <c:v>7</c:v>
                </c:pt>
                <c:pt idx="6">
                  <c:v>28</c:v>
                </c:pt>
              </c:numCache>
            </c:numRef>
          </c:val>
        </c:ser>
        <c:dLbls>
          <c:showLegendKey val="0"/>
          <c:showVal val="0"/>
          <c:showCatName val="1"/>
          <c:showSerName val="0"/>
          <c:showPercent val="1"/>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cap="all" baseline="0">
                <a:solidFill>
                  <a:schemeClr val="tx1">
                    <a:lumMod val="65000"/>
                    <a:lumOff val="35000"/>
                  </a:schemeClr>
                </a:solidFill>
                <a:latin typeface="Arial" panose="020B0604020202020204" pitchFamily="34" charset="0"/>
                <a:ea typeface="+mn-ea"/>
                <a:cs typeface="Arial" panose="020B0604020202020204" pitchFamily="34" charset="0"/>
              </a:defRPr>
            </a:pPr>
            <a:r>
              <a:rPr lang="en-GB" sz="1400" dirty="0">
                <a:latin typeface="Arial" panose="020B0604020202020204" pitchFamily="34" charset="0"/>
                <a:cs typeface="Arial" panose="020B0604020202020204" pitchFamily="34" charset="0"/>
              </a:rPr>
              <a:t>UK Projected Public Revenue 2011</a:t>
            </a:r>
          </a:p>
        </c:rich>
      </c:tx>
      <c:overlay val="0"/>
      <c:spPr>
        <a:noFill/>
        <a:ln>
          <a:noFill/>
        </a:ln>
        <a:effectLst/>
      </c:spPr>
      <c:txPr>
        <a:bodyPr rot="0" spcFirstLastPara="1" vertOverflow="ellipsis" vert="horz" wrap="square" anchor="ctr" anchorCtr="1"/>
        <a:lstStyle/>
        <a:p>
          <a:pPr>
            <a:defRPr sz="1600" b="1" i="0" u="none" strike="noStrike" kern="1200" cap="all"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Lbls>
            <c:dLbl>
              <c:idx val="0"/>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1"/>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dLbl>
            <c:dLbl>
              <c:idx val="1"/>
              <c:layout>
                <c:manualLayout>
                  <c:x val="-7.36253280839895E-3"/>
                  <c:y val="-2.4872776319626713E-2"/>
                </c:manualLayout>
              </c:layout>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2"/>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2"/>
              <c:layout>
                <c:manualLayout>
                  <c:x val="2.1306867891513561E-2"/>
                  <c:y val="-3.8131379410906968E-2"/>
                </c:manualLayout>
              </c:layout>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3"/>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3"/>
              <c:layout>
                <c:manualLayout>
                  <c:x val="-4.8946631671041137E-2"/>
                  <c:y val="-1.0178076698745993E-2"/>
                </c:manualLayout>
              </c:layout>
              <c:spPr>
                <a:noFill/>
                <a:ln>
                  <a:noFill/>
                </a:ln>
                <a:effectLst/>
              </c:spPr>
              <c:txPr>
                <a:bodyPr rot="0" spcFirstLastPara="1" vertOverflow="ellipsis" vert="horz" wrap="square" lIns="38100" tIns="19050" rIns="38100" bIns="19050" anchor="ctr" anchorCtr="1">
                  <a:noAutofit/>
                </a:bodyPr>
                <a:lstStyle/>
                <a:p>
                  <a:pPr>
                    <a:defRPr sz="1200" b="1" i="0" u="none" strike="noStrike" kern="1200" spc="0" baseline="0">
                      <a:solidFill>
                        <a:schemeClr val="accent4"/>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3730555555555554"/>
                      <c:h val="0.14725430154564012"/>
                    </c:manualLayout>
                  </c15:layout>
                </c:ext>
              </c:extLst>
            </c:dLbl>
            <c:dLbl>
              <c:idx val="4"/>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5"/>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dLbl>
            <c:dLbl>
              <c:idx val="5"/>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6"/>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dLbl>
            <c:dLbl>
              <c:idx val="6"/>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1">
                          <a:lumMod val="60000"/>
                        </a:schemeClr>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dLbl>
            <c:dLbl>
              <c:idx val="7"/>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2">
                          <a:lumMod val="60000"/>
                        </a:schemeClr>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dLbl>
            <c:dLbl>
              <c:idx val="8"/>
              <c:layout>
                <c:manualLayout>
                  <c:x val="1.0619094488188976E-2"/>
                  <c:y val="6.579906678331875E-3"/>
                </c:manualLayout>
              </c:layout>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3">
                          <a:lumMod val="60000"/>
                        </a:schemeClr>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1"/>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Sheet1!$F$1:$F$9</c:f>
              <c:strCache>
                <c:ptCount val="9"/>
                <c:pt idx="0">
                  <c:v>UK Projected Public Revenue 2011</c:v>
                </c:pt>
                <c:pt idx="1">
                  <c:v>Income Tax</c:v>
                </c:pt>
                <c:pt idx="2">
                  <c:v>National Insurance</c:v>
                </c:pt>
                <c:pt idx="3">
                  <c:v>VAT</c:v>
                </c:pt>
                <c:pt idx="4">
                  <c:v>Corporation Tax</c:v>
                </c:pt>
                <c:pt idx="5">
                  <c:v>Excise Duty</c:v>
                </c:pt>
                <c:pt idx="6">
                  <c:v>Business Rates</c:v>
                </c:pt>
                <c:pt idx="7">
                  <c:v>Council Tax</c:v>
                </c:pt>
                <c:pt idx="8">
                  <c:v>Other</c:v>
                </c:pt>
              </c:strCache>
            </c:strRef>
          </c:cat>
          <c:val>
            <c:numRef>
              <c:f>Sheet1!$G$1:$G$9</c:f>
              <c:numCache>
                <c:formatCode>General</c:formatCode>
                <c:ptCount val="9"/>
                <c:pt idx="1">
                  <c:v>27</c:v>
                </c:pt>
                <c:pt idx="2">
                  <c:v>18</c:v>
                </c:pt>
                <c:pt idx="3">
                  <c:v>14</c:v>
                </c:pt>
                <c:pt idx="4">
                  <c:v>8</c:v>
                </c:pt>
                <c:pt idx="5">
                  <c:v>8</c:v>
                </c:pt>
                <c:pt idx="6">
                  <c:v>5</c:v>
                </c:pt>
                <c:pt idx="7">
                  <c:v>5</c:v>
                </c:pt>
                <c:pt idx="8">
                  <c:v>15</c:v>
                </c:pt>
              </c:numCache>
            </c:numRef>
          </c:val>
        </c:ser>
        <c:dLbls>
          <c:showLegendKey val="0"/>
          <c:showVal val="0"/>
          <c:showCatName val="1"/>
          <c:showSerName val="0"/>
          <c:showPercent val="1"/>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cap="all" baseline="0">
                <a:solidFill>
                  <a:schemeClr val="tx1">
                    <a:lumMod val="65000"/>
                    <a:lumOff val="35000"/>
                  </a:schemeClr>
                </a:solidFill>
                <a:latin typeface="Arial" panose="020B0604020202020204" pitchFamily="34" charset="0"/>
                <a:ea typeface="+mn-ea"/>
                <a:cs typeface="Arial" panose="020B0604020202020204" pitchFamily="34" charset="0"/>
              </a:defRPr>
            </a:pPr>
            <a:r>
              <a:rPr lang="en-GB" sz="1400" dirty="0">
                <a:latin typeface="Arial" panose="020B0604020202020204" pitchFamily="34" charset="0"/>
                <a:cs typeface="Arial" panose="020B0604020202020204" pitchFamily="34" charset="0"/>
              </a:rPr>
              <a:t>UK Projected Public Spending 2011</a:t>
            </a:r>
          </a:p>
        </c:rich>
      </c:tx>
      <c:overlay val="0"/>
      <c:spPr>
        <a:noFill/>
        <a:ln>
          <a:noFill/>
        </a:ln>
        <a:effectLst/>
      </c:spPr>
      <c:txPr>
        <a:bodyPr rot="0" spcFirstLastPara="1" vertOverflow="ellipsis" vert="horz" wrap="square" anchor="ctr" anchorCtr="1"/>
        <a:lstStyle/>
        <a:p>
          <a:pPr>
            <a:defRPr sz="1600" b="1" i="0" u="none" strike="noStrike" kern="1200" cap="all"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Lbls>
            <c:dLbl>
              <c:idx val="0"/>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1"/>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dLbl>
            <c:dLbl>
              <c:idx val="1"/>
              <c:layout>
                <c:manualLayout>
                  <c:x val="2.6175962379702537E-2"/>
                  <c:y val="-7.1059346748323128E-3"/>
                </c:manualLayout>
              </c:layout>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2"/>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2"/>
              <c:layout>
                <c:manualLayout>
                  <c:x val="1.0400918635170706E-2"/>
                  <c:y val="-0.1269867308253135"/>
                </c:manualLayout>
              </c:layout>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3"/>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3"/>
              <c:layout>
                <c:manualLayout>
                  <c:x val="8.731080489938757E-2"/>
                  <c:y val="-6.3402595508894724E-2"/>
                </c:manualLayout>
              </c:layout>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4"/>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4"/>
              <c:layout>
                <c:manualLayout>
                  <c:x val="2.3770778652668417E-3"/>
                  <c:y val="1.2656751239428405E-3"/>
                </c:manualLayout>
              </c:layout>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5"/>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5"/>
              <c:layout>
                <c:manualLayout>
                  <c:x val="-2.3655074365704288E-2"/>
                  <c:y val="-7.0328448527267426E-2"/>
                </c:manualLayout>
              </c:layout>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6"/>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6"/>
              <c:layout>
                <c:manualLayout>
                  <c:x val="2.8093832020997375E-3"/>
                  <c:y val="-1.9773986585010207E-2"/>
                </c:manualLayout>
              </c:layout>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1">
                          <a:lumMod val="60000"/>
                        </a:schemeClr>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1"/>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Sheet1!$A$1:$A$7</c:f>
              <c:strCache>
                <c:ptCount val="7"/>
                <c:pt idx="0">
                  <c:v>UK Projected Public Spending 2011</c:v>
                </c:pt>
                <c:pt idx="1">
                  <c:v>Welfare</c:v>
                </c:pt>
                <c:pt idx="2">
                  <c:v>Health</c:v>
                </c:pt>
                <c:pt idx="3">
                  <c:v>Pensions</c:v>
                </c:pt>
                <c:pt idx="4">
                  <c:v>Education</c:v>
                </c:pt>
                <c:pt idx="5">
                  <c:v>Defence</c:v>
                </c:pt>
                <c:pt idx="6">
                  <c:v>Other</c:v>
                </c:pt>
              </c:strCache>
            </c:strRef>
          </c:cat>
          <c:val>
            <c:numRef>
              <c:f>Sheet1!$B$1:$B$7</c:f>
              <c:numCache>
                <c:formatCode>General</c:formatCode>
                <c:ptCount val="7"/>
                <c:pt idx="1">
                  <c:v>18</c:v>
                </c:pt>
                <c:pt idx="2">
                  <c:v>18</c:v>
                </c:pt>
                <c:pt idx="3">
                  <c:v>18</c:v>
                </c:pt>
                <c:pt idx="4">
                  <c:v>13</c:v>
                </c:pt>
                <c:pt idx="5">
                  <c:v>7</c:v>
                </c:pt>
                <c:pt idx="6">
                  <c:v>28</c:v>
                </c:pt>
              </c:numCache>
            </c:numRef>
          </c:val>
        </c:ser>
        <c:dLbls>
          <c:showLegendKey val="0"/>
          <c:showVal val="0"/>
          <c:showCatName val="1"/>
          <c:showSerName val="0"/>
          <c:showPercent val="1"/>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cap="all" baseline="0">
                <a:solidFill>
                  <a:schemeClr val="tx1">
                    <a:lumMod val="65000"/>
                    <a:lumOff val="35000"/>
                  </a:schemeClr>
                </a:solidFill>
                <a:latin typeface="Arial" panose="020B0604020202020204" pitchFamily="34" charset="0"/>
                <a:ea typeface="+mn-ea"/>
                <a:cs typeface="Arial" panose="020B0604020202020204" pitchFamily="34" charset="0"/>
              </a:defRPr>
            </a:pPr>
            <a:r>
              <a:rPr lang="en-GB" sz="1400" dirty="0">
                <a:latin typeface="Arial" panose="020B0604020202020204" pitchFamily="34" charset="0"/>
                <a:cs typeface="Arial" panose="020B0604020202020204" pitchFamily="34" charset="0"/>
              </a:rPr>
              <a:t>UK Projected Public Revenue 2011</a:t>
            </a:r>
          </a:p>
        </c:rich>
      </c:tx>
      <c:overlay val="0"/>
      <c:spPr>
        <a:noFill/>
        <a:ln>
          <a:noFill/>
        </a:ln>
        <a:effectLst/>
      </c:spPr>
      <c:txPr>
        <a:bodyPr rot="0" spcFirstLastPara="1" vertOverflow="ellipsis" vert="horz" wrap="square" anchor="ctr" anchorCtr="1"/>
        <a:lstStyle/>
        <a:p>
          <a:pPr>
            <a:defRPr sz="1600" b="1" i="0" u="none" strike="noStrike" kern="1200" cap="all"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dPt>
          <c:dLbls>
            <c:dLbl>
              <c:idx val="0"/>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1"/>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dLbl>
            <c:dLbl>
              <c:idx val="1"/>
              <c:layout>
                <c:manualLayout>
                  <c:x val="-7.36253280839895E-3"/>
                  <c:y val="-2.4872776319626713E-2"/>
                </c:manualLayout>
              </c:layout>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2"/>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2"/>
              <c:layout>
                <c:manualLayout>
                  <c:x val="2.1306867891513561E-2"/>
                  <c:y val="-3.8131379410906968E-2"/>
                </c:manualLayout>
              </c:layout>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3"/>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c:ext xmlns:c15="http://schemas.microsoft.com/office/drawing/2012/chart" uri="{CE6537A1-D6FC-4f65-9D91-7224C49458BB}"/>
              </c:extLst>
            </c:dLbl>
            <c:dLbl>
              <c:idx val="3"/>
              <c:layout>
                <c:manualLayout>
                  <c:x val="-4.8946631671041137E-2"/>
                  <c:y val="-1.0178076698745993E-2"/>
                </c:manualLayout>
              </c:layout>
              <c:spPr>
                <a:noFill/>
                <a:ln>
                  <a:noFill/>
                </a:ln>
                <a:effectLst/>
              </c:spPr>
              <c:txPr>
                <a:bodyPr rot="0" spcFirstLastPara="1" vertOverflow="ellipsis" vert="horz" wrap="square" lIns="38100" tIns="19050" rIns="38100" bIns="19050" anchor="ctr" anchorCtr="1">
                  <a:noAutofit/>
                </a:bodyPr>
                <a:lstStyle/>
                <a:p>
                  <a:pPr>
                    <a:defRPr sz="1200" b="1" i="0" u="none" strike="noStrike" kern="1200" spc="0" baseline="0">
                      <a:solidFill>
                        <a:schemeClr val="accent4"/>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13730555555555554"/>
                      <c:h val="0.14725430154564012"/>
                    </c:manualLayout>
                  </c15:layout>
                </c:ext>
              </c:extLst>
            </c:dLbl>
            <c:dLbl>
              <c:idx val="4"/>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5"/>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dLbl>
            <c:dLbl>
              <c:idx val="5"/>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6"/>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dLbl>
            <c:dLbl>
              <c:idx val="6"/>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1">
                          <a:lumMod val="60000"/>
                        </a:schemeClr>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dLbl>
            <c:dLbl>
              <c:idx val="7"/>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2">
                          <a:lumMod val="60000"/>
                        </a:schemeClr>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dLbl>
            <c:dLbl>
              <c:idx val="8"/>
              <c:layout>
                <c:manualLayout>
                  <c:x val="1.0619094488188976E-2"/>
                  <c:y val="6.579906678331875E-3"/>
                </c:manualLayout>
              </c:layout>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3">
                          <a:lumMod val="60000"/>
                        </a:schemeClr>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1"/>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Sheet1!$F$1:$F$9</c:f>
              <c:strCache>
                <c:ptCount val="9"/>
                <c:pt idx="0">
                  <c:v>UK Projected Public Revenue 2011</c:v>
                </c:pt>
                <c:pt idx="1">
                  <c:v>Income Tax</c:v>
                </c:pt>
                <c:pt idx="2">
                  <c:v>National Insurance</c:v>
                </c:pt>
                <c:pt idx="3">
                  <c:v>VAT</c:v>
                </c:pt>
                <c:pt idx="4">
                  <c:v>Corporation Tax</c:v>
                </c:pt>
                <c:pt idx="5">
                  <c:v>Excise Duty</c:v>
                </c:pt>
                <c:pt idx="6">
                  <c:v>Business Rates</c:v>
                </c:pt>
                <c:pt idx="7">
                  <c:v>Council Tax</c:v>
                </c:pt>
                <c:pt idx="8">
                  <c:v>Other</c:v>
                </c:pt>
              </c:strCache>
            </c:strRef>
          </c:cat>
          <c:val>
            <c:numRef>
              <c:f>Sheet1!$G$1:$G$9</c:f>
              <c:numCache>
                <c:formatCode>General</c:formatCode>
                <c:ptCount val="9"/>
                <c:pt idx="1">
                  <c:v>27</c:v>
                </c:pt>
                <c:pt idx="2">
                  <c:v>18</c:v>
                </c:pt>
                <c:pt idx="3">
                  <c:v>14</c:v>
                </c:pt>
                <c:pt idx="4">
                  <c:v>8</c:v>
                </c:pt>
                <c:pt idx="5">
                  <c:v>8</c:v>
                </c:pt>
                <c:pt idx="6">
                  <c:v>5</c:v>
                </c:pt>
                <c:pt idx="7">
                  <c:v>5</c:v>
                </c:pt>
                <c:pt idx="8">
                  <c:v>15</c:v>
                </c:pt>
              </c:numCache>
            </c:numRef>
          </c:val>
        </c:ser>
        <c:dLbls>
          <c:showLegendKey val="0"/>
          <c:showVal val="0"/>
          <c:showCatName val="1"/>
          <c:showSerName val="0"/>
          <c:showPercent val="1"/>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19290059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41302876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1433762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186236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27954156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8240382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9979989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429433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2306631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9184424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825272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1803762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20347272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1731313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39145598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3214983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22926637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326511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14896669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25702850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580712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5084377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14108758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438427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18913878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1697858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42865013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16646784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19791705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26816921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2071328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431185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2935040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8466772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36225349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25255774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43</a:t>
            </a:fld>
            <a:endParaRPr lang="en-GB" dirty="0">
              <a:solidFill>
                <a:prstClr val="black"/>
              </a:solidFill>
            </a:endParaRPr>
          </a:p>
        </p:txBody>
      </p:sp>
    </p:spTree>
    <p:extLst>
      <p:ext uri="{BB962C8B-B14F-4D97-AF65-F5344CB8AC3E}">
        <p14:creationId xmlns:p14="http://schemas.microsoft.com/office/powerpoint/2010/main" val="15651145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44</a:t>
            </a:fld>
            <a:endParaRPr lang="en-GB" dirty="0">
              <a:solidFill>
                <a:prstClr val="black"/>
              </a:solidFill>
            </a:endParaRPr>
          </a:p>
        </p:txBody>
      </p:sp>
    </p:spTree>
    <p:extLst>
      <p:ext uri="{BB962C8B-B14F-4D97-AF65-F5344CB8AC3E}">
        <p14:creationId xmlns:p14="http://schemas.microsoft.com/office/powerpoint/2010/main" val="24004143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45</a:t>
            </a:fld>
            <a:endParaRPr lang="en-GB" dirty="0">
              <a:solidFill>
                <a:prstClr val="black"/>
              </a:solidFill>
            </a:endParaRPr>
          </a:p>
        </p:txBody>
      </p:sp>
    </p:spTree>
    <p:extLst>
      <p:ext uri="{BB962C8B-B14F-4D97-AF65-F5344CB8AC3E}">
        <p14:creationId xmlns:p14="http://schemas.microsoft.com/office/powerpoint/2010/main" val="10536482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46</a:t>
            </a:fld>
            <a:endParaRPr lang="en-GB" dirty="0">
              <a:solidFill>
                <a:prstClr val="black"/>
              </a:solidFill>
            </a:endParaRPr>
          </a:p>
        </p:txBody>
      </p:sp>
    </p:spTree>
    <p:extLst>
      <p:ext uri="{BB962C8B-B14F-4D97-AF65-F5344CB8AC3E}">
        <p14:creationId xmlns:p14="http://schemas.microsoft.com/office/powerpoint/2010/main" val="258314439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47</a:t>
            </a:fld>
            <a:endParaRPr lang="en-GB" dirty="0">
              <a:solidFill>
                <a:prstClr val="black"/>
              </a:solidFill>
            </a:endParaRPr>
          </a:p>
        </p:txBody>
      </p:sp>
    </p:spTree>
    <p:extLst>
      <p:ext uri="{BB962C8B-B14F-4D97-AF65-F5344CB8AC3E}">
        <p14:creationId xmlns:p14="http://schemas.microsoft.com/office/powerpoint/2010/main" val="42435467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48</a:t>
            </a:fld>
            <a:endParaRPr lang="en-GB" dirty="0">
              <a:solidFill>
                <a:prstClr val="black"/>
              </a:solidFill>
            </a:endParaRPr>
          </a:p>
        </p:txBody>
      </p:sp>
    </p:spTree>
    <p:extLst>
      <p:ext uri="{BB962C8B-B14F-4D97-AF65-F5344CB8AC3E}">
        <p14:creationId xmlns:p14="http://schemas.microsoft.com/office/powerpoint/2010/main" val="245698874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49</a:t>
            </a:fld>
            <a:endParaRPr lang="en-GB" dirty="0">
              <a:solidFill>
                <a:prstClr val="black"/>
              </a:solidFill>
            </a:endParaRPr>
          </a:p>
        </p:txBody>
      </p:sp>
    </p:spTree>
    <p:extLst>
      <p:ext uri="{BB962C8B-B14F-4D97-AF65-F5344CB8AC3E}">
        <p14:creationId xmlns:p14="http://schemas.microsoft.com/office/powerpoint/2010/main" val="24429177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1087982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50</a:t>
            </a:fld>
            <a:endParaRPr lang="en-GB" dirty="0">
              <a:solidFill>
                <a:prstClr val="black"/>
              </a:solidFill>
            </a:endParaRPr>
          </a:p>
        </p:txBody>
      </p:sp>
    </p:spTree>
    <p:extLst>
      <p:ext uri="{BB962C8B-B14F-4D97-AF65-F5344CB8AC3E}">
        <p14:creationId xmlns:p14="http://schemas.microsoft.com/office/powerpoint/2010/main" val="237045520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51</a:t>
            </a:fld>
            <a:endParaRPr lang="en-GB" dirty="0">
              <a:solidFill>
                <a:prstClr val="black"/>
              </a:solidFill>
            </a:endParaRPr>
          </a:p>
        </p:txBody>
      </p:sp>
    </p:spTree>
    <p:extLst>
      <p:ext uri="{BB962C8B-B14F-4D97-AF65-F5344CB8AC3E}">
        <p14:creationId xmlns:p14="http://schemas.microsoft.com/office/powerpoint/2010/main" val="233302029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52</a:t>
            </a:fld>
            <a:endParaRPr lang="en-GB" dirty="0">
              <a:solidFill>
                <a:prstClr val="black"/>
              </a:solidFill>
            </a:endParaRPr>
          </a:p>
        </p:txBody>
      </p:sp>
    </p:spTree>
    <p:extLst>
      <p:ext uri="{BB962C8B-B14F-4D97-AF65-F5344CB8AC3E}">
        <p14:creationId xmlns:p14="http://schemas.microsoft.com/office/powerpoint/2010/main" val="273785715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53</a:t>
            </a:fld>
            <a:endParaRPr lang="en-GB" dirty="0">
              <a:solidFill>
                <a:prstClr val="black"/>
              </a:solidFill>
            </a:endParaRPr>
          </a:p>
        </p:txBody>
      </p:sp>
    </p:spTree>
    <p:extLst>
      <p:ext uri="{BB962C8B-B14F-4D97-AF65-F5344CB8AC3E}">
        <p14:creationId xmlns:p14="http://schemas.microsoft.com/office/powerpoint/2010/main" val="393239077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54</a:t>
            </a:fld>
            <a:endParaRPr lang="en-GB" dirty="0">
              <a:solidFill>
                <a:prstClr val="black"/>
              </a:solidFill>
            </a:endParaRPr>
          </a:p>
        </p:txBody>
      </p:sp>
    </p:spTree>
    <p:extLst>
      <p:ext uri="{BB962C8B-B14F-4D97-AF65-F5344CB8AC3E}">
        <p14:creationId xmlns:p14="http://schemas.microsoft.com/office/powerpoint/2010/main" val="177438791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55</a:t>
            </a:fld>
            <a:endParaRPr lang="en-GB" dirty="0">
              <a:solidFill>
                <a:prstClr val="black"/>
              </a:solidFill>
            </a:endParaRPr>
          </a:p>
        </p:txBody>
      </p:sp>
    </p:spTree>
    <p:extLst>
      <p:ext uri="{BB962C8B-B14F-4D97-AF65-F5344CB8AC3E}">
        <p14:creationId xmlns:p14="http://schemas.microsoft.com/office/powerpoint/2010/main" val="307245602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56</a:t>
            </a:fld>
            <a:endParaRPr lang="en-GB" dirty="0">
              <a:solidFill>
                <a:prstClr val="black"/>
              </a:solidFill>
            </a:endParaRPr>
          </a:p>
        </p:txBody>
      </p:sp>
    </p:spTree>
    <p:extLst>
      <p:ext uri="{BB962C8B-B14F-4D97-AF65-F5344CB8AC3E}">
        <p14:creationId xmlns:p14="http://schemas.microsoft.com/office/powerpoint/2010/main" val="15480060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277890737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40753771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281862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4207291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2365788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40844401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43.xml"/><Relationship Id="rId7" Type="http://schemas.openxmlformats.org/officeDocument/2006/relationships/slide" Target="../slides/slide37.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1.xml"/><Relationship Id="rId5" Type="http://schemas.openxmlformats.org/officeDocument/2006/relationships/image" Target="../media/image2.jpeg"/><Relationship Id="rId4" Type="http://schemas.openxmlformats.org/officeDocument/2006/relationships/slide" Target="../slides/slide2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736961" cy="615053"/>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202286" y="659677"/>
            <a:ext cx="115300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50" b="1" dirty="0" smtClean="0">
                <a:latin typeface="Arial" panose="020B0604020202020204" pitchFamily="34" charset="0"/>
                <a:cs typeface="Arial" panose="020B0604020202020204" pitchFamily="34" charset="0"/>
              </a:rPr>
              <a:t>2.1 - Marketing</a:t>
            </a:r>
            <a:endParaRPr lang="en-GB" sz="1250"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202158" y="659677"/>
            <a:ext cx="92513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45720" rIns="45720" rtlCol="0" anchor="ctr"/>
          <a:lstStyle/>
          <a:p>
            <a:pPr algn="ctr"/>
            <a:r>
              <a:rPr lang="en-GB" sz="1250" b="1" dirty="0" smtClean="0">
                <a:latin typeface="Arial" panose="020B0604020202020204" pitchFamily="34" charset="0"/>
                <a:cs typeface="Arial" panose="020B0604020202020204" pitchFamily="34" charset="0"/>
              </a:rPr>
              <a:t>Questions</a:t>
            </a:r>
            <a:endParaRPr lang="en-GB" sz="1250"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2411760" y="659677"/>
            <a:ext cx="119147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50" b="1" dirty="0" smtClean="0">
                <a:latin typeface="Arial" panose="020B0604020202020204" pitchFamily="34" charset="0"/>
                <a:cs typeface="Arial" panose="020B0604020202020204" pitchFamily="34" charset="0"/>
              </a:rPr>
              <a:t>2.2 -  Research</a:t>
            </a:r>
            <a:endParaRPr lang="en-GB" sz="1250" b="1" dirty="0">
              <a:latin typeface="Arial" panose="020B0604020202020204" pitchFamily="34" charset="0"/>
              <a:cs typeface="Arial" panose="020B0604020202020204" pitchFamily="34" charset="0"/>
            </a:endParaRPr>
          </a:p>
        </p:txBody>
      </p:sp>
      <p:pic>
        <p:nvPicPr>
          <p:cNvPr id="22" name="Picture 21" descr="111004 logo tbs rehab slogan and  hi def.jpg"/>
          <p:cNvPicPr/>
          <p:nvPr userDrawn="1"/>
        </p:nvPicPr>
        <p:blipFill>
          <a:blip r:embed="rId5" cstate="screen">
            <a:extLst>
              <a:ext uri="{28A0092B-C50C-407E-A947-70E740481C1C}">
                <a14:useLocalDpi xmlns:a14="http://schemas.microsoft.com/office/drawing/2010/main"/>
              </a:ext>
            </a:extLst>
          </a:blip>
          <a:stretch>
            <a:fillRect/>
          </a:stretch>
        </p:blipFill>
        <p:spPr>
          <a:xfrm>
            <a:off x="7772457" y="44624"/>
            <a:ext cx="1336047" cy="972243"/>
          </a:xfrm>
          <a:prstGeom prst="rect">
            <a:avLst/>
          </a:prstGeom>
        </p:spPr>
      </p:pic>
      <p:sp>
        <p:nvSpPr>
          <p:cNvPr id="8" name="Round Same Side Corner Rectangle 7">
            <a:hlinkClick r:id="rId6" action="ppaction://hlinksldjump"/>
          </p:cNvPr>
          <p:cNvSpPr/>
          <p:nvPr userDrawn="1"/>
        </p:nvSpPr>
        <p:spPr>
          <a:xfrm>
            <a:off x="3678224" y="659677"/>
            <a:ext cx="153626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50" b="1" dirty="0" smtClean="0">
                <a:latin typeface="Arial" panose="020B0604020202020204" pitchFamily="34" charset="0"/>
                <a:cs typeface="Arial" panose="020B0604020202020204" pitchFamily="34" charset="0"/>
              </a:rPr>
              <a:t>2.3 – Niche or Mass</a:t>
            </a:r>
            <a:endParaRPr lang="en-GB" sz="1250" b="1" dirty="0">
              <a:latin typeface="Arial" panose="020B0604020202020204" pitchFamily="34" charset="0"/>
              <a:cs typeface="Arial" panose="020B0604020202020204" pitchFamily="34" charset="0"/>
            </a:endParaRPr>
          </a:p>
        </p:txBody>
      </p:sp>
      <p:sp>
        <p:nvSpPr>
          <p:cNvPr id="9" name="Round Same Side Corner Rectangle 8">
            <a:hlinkClick r:id="rId7" action="ppaction://hlinksldjump"/>
          </p:cNvPr>
          <p:cNvSpPr/>
          <p:nvPr userDrawn="1"/>
        </p:nvSpPr>
        <p:spPr>
          <a:xfrm>
            <a:off x="5292080" y="659677"/>
            <a:ext cx="151774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50" b="1" dirty="0" smtClean="0">
                <a:latin typeface="Arial" panose="020B0604020202020204" pitchFamily="34" charset="0"/>
                <a:cs typeface="Arial" panose="020B0604020202020204" pitchFamily="34" charset="0"/>
              </a:rPr>
              <a:t>2.4 – Differentiation</a:t>
            </a:r>
            <a:endParaRPr lang="en-GB" sz="125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1016867"/>
            <a:ext cx="8787383" cy="5724501"/>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8.gif"/><Relationship Id="rId5" Type="http://schemas.openxmlformats.org/officeDocument/2006/relationships/image" Target="../media/image7.jpeg"/><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1.jpeg"/><Relationship Id="rId7" Type="http://schemas.openxmlformats.org/officeDocument/2006/relationships/hyperlink" Target="https://beta.companieshouse.gov.uk/company/08738435/filing-history"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hyperlink" Target="https://www.insidermedia.com/insider/wales/105781-kealth-foods-bought-out-administration-majority-shareholders" TargetMode="Externa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Resources/Unit%2002%20-%201%20-%20Strand%20cigarettes%20-%20Lonely%20Man.mp4" TargetMode="External"/><Relationship Id="rId5" Type="http://schemas.openxmlformats.org/officeDocument/2006/relationships/image" Target="../media/image27.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36.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hyperlink" Target="Resources/Unit%2002%20-%202%20-%20Tesco%20Business%20Model.mp4" TargetMode="External"/><Relationship Id="rId3" Type="http://schemas.microsoft.com/office/2007/relationships/media" Target="../media/media3.mp4"/><Relationship Id="rId7" Type="http://schemas.openxmlformats.org/officeDocument/2006/relationships/image" Target="../media/image39.jpe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notesSlide" Target="../notesSlides/notesSlide33.xml"/><Relationship Id="rId11" Type="http://schemas.openxmlformats.org/officeDocument/2006/relationships/image" Target="../media/image41.png"/><Relationship Id="rId5" Type="http://schemas.openxmlformats.org/officeDocument/2006/relationships/slideLayout" Target="../slideLayouts/slideLayout2.xml"/><Relationship Id="rId10" Type="http://schemas.openxmlformats.org/officeDocument/2006/relationships/hyperlink" Target="Resources/Unit%2002%20-%201%20-%20Tescos%20woes.mp4" TargetMode="External"/><Relationship Id="rId4" Type="http://schemas.openxmlformats.org/officeDocument/2006/relationships/video" Target="../media/media3.mp4"/><Relationship Id="rId9" Type="http://schemas.openxmlformats.org/officeDocument/2006/relationships/image" Target="../media/image40.png"/></Relationships>
</file>

<file path=ppt/slides/_rels/slide3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35.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48.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hyperlink" Target="http://news.bbc.co.uk/2/hi/business/1268665.stm" TargetMode="External"/><Relationship Id="rId5" Type="http://schemas.openxmlformats.org/officeDocument/2006/relationships/image" Target="../media/image47.png"/><Relationship Id="rId4" Type="http://schemas.openxmlformats.org/officeDocument/2006/relationships/image" Target="../media/image46.jpeg"/></Relationships>
</file>

<file path=ppt/slides/_rels/slide3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3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55.jpeg"/><Relationship Id="rId4" Type="http://schemas.openxmlformats.org/officeDocument/2006/relationships/image" Target="../media/image54.jpeg"/></Relationships>
</file>

<file path=ppt/slides/_rels/slide38.xml.rels><?xml version="1.0" encoding="UTF-8" standalone="yes"?>
<Relationships xmlns="http://schemas.openxmlformats.org/package/2006/relationships"><Relationship Id="rId3" Type="http://schemas.openxmlformats.org/officeDocument/2006/relationships/image" Target="../media/image56.jpeg"/><Relationship Id="rId7" Type="http://schemas.openxmlformats.org/officeDocument/2006/relationships/image" Target="../media/image60.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8.png"/><Relationship Id="rId4" Type="http://schemas.openxmlformats.org/officeDocument/2006/relationships/image" Target="../media/image57.jpeg"/></Relationships>
</file>

<file path=ppt/slides/_rels/slide3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59.jpeg"/><Relationship Id="rId4" Type="http://schemas.openxmlformats.org/officeDocument/2006/relationships/image" Target="../media/image6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png"/></Relationships>
</file>

<file path=ppt/slides/_rels/slide43.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hyperlink" Target="Resources/Chapter%2002/1%20-%20Exam%20Questions.docx" TargetMode="External"/><Relationship Id="rId4" Type="http://schemas.openxmlformats.org/officeDocument/2006/relationships/image" Target="../media/image66.jpeg"/></Relationships>
</file>

<file path=ppt/slides/_rels/slide48.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hyperlink" Target="Resources/Chapter%2002/1%20-%20Exam%20Questions.docx" TargetMode="External"/></Relationships>
</file>

<file path=ppt/slides/_rels/slide51.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8.jpeg"/><Relationship Id="rId7" Type="http://schemas.openxmlformats.org/officeDocument/2006/relationships/hyperlink" Target="Resources/Chapter%2002/1%20-%20Exam%20Questions.docx"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s>
</file>

<file path=ppt/slides/_rels/slide54.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Resources/Chapter%2002/1%20-%20Exam%20Questions.docx"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301208"/>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spcAft>
                <a:spcPts val="400"/>
              </a:spcAft>
            </a:pPr>
            <a:r>
              <a:rPr lang="en-GB"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 – Managing The Business</a:t>
            </a:r>
          </a:p>
          <a:p>
            <a:pPr>
              <a:spcAft>
                <a:spcPts val="400"/>
              </a:spcAft>
            </a:pP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Chapter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01 – Marketing Objectives</a:t>
            </a:r>
            <a:endParaRPr lang="en-GB" sz="6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0" name="Rectangle 9"/>
          <p:cNvSpPr/>
          <p:nvPr/>
        </p:nvSpPr>
        <p:spPr>
          <a:xfrm>
            <a:off x="179512" y="141600"/>
            <a:ext cx="8841953"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2267744" y="188640"/>
            <a:ext cx="669674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AS Business </a:t>
            </a:r>
            <a:r>
              <a:rPr lang="en-GB" sz="3200" b="1" dirty="0" err="1" smtClean="0">
                <a:solidFill>
                  <a:schemeClr val="tx1">
                    <a:lumMod val="50000"/>
                    <a:lumOff val="50000"/>
                  </a:schemeClr>
                </a:solidFill>
              </a:rPr>
              <a:t>EdExcel</a:t>
            </a:r>
            <a:endParaRPr lang="en-GB" sz="3200" b="1" dirty="0" smtClean="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12</a:t>
            </a:r>
            <a:endParaRPr lang="en-GB" sz="3600" b="1" dirty="0">
              <a:solidFill>
                <a:schemeClr val="tx1">
                  <a:lumMod val="50000"/>
                  <a:lumOff val="50000"/>
                </a:schemeClr>
              </a:solidFill>
            </a:endParaRPr>
          </a:p>
        </p:txBody>
      </p:sp>
      <p:pic>
        <p:nvPicPr>
          <p:cNvPr id="1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51920" y="1921358"/>
            <a:ext cx="5160301" cy="325098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188641"/>
            <a:ext cx="1698446" cy="163121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586145"/>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2200" dirty="0" smtClean="0">
                <a:solidFill>
                  <a:srgbClr val="0070C0"/>
                </a:solidFill>
              </a:rPr>
              <a:t>It </a:t>
            </a:r>
            <a:r>
              <a:rPr lang="en-US" sz="2200" dirty="0">
                <a:solidFill>
                  <a:srgbClr val="0070C0"/>
                </a:solidFill>
              </a:rPr>
              <a:t>is in the interest of the government of the day that business start ups increase, that existing businesses do well and that they grow. Without a thriving private sector, the government wouldn't receive much of the tax revenue which enables it to maintain its public works </a:t>
            </a:r>
            <a:r>
              <a:rPr lang="en-US" sz="2200" dirty="0" err="1">
                <a:solidFill>
                  <a:srgbClr val="0070C0"/>
                </a:solidFill>
              </a:rPr>
              <a:t>programmes</a:t>
            </a:r>
            <a:r>
              <a:rPr lang="en-US" sz="2200" dirty="0">
                <a:solidFill>
                  <a:srgbClr val="0070C0"/>
                </a:solidFill>
              </a:rPr>
              <a:t>, such as building schools and hospitals. It wouldn't be able to support local authorities and it wouldn't be able to provide the funds for our armed forces</a:t>
            </a:r>
            <a:r>
              <a:rPr lang="en-US" sz="2200" dirty="0" smtClean="0">
                <a:solidFill>
                  <a:srgbClr val="0070C0"/>
                </a:solidFill>
              </a:rPr>
              <a:t>.</a:t>
            </a:r>
          </a:p>
          <a:p>
            <a:pPr marL="398463" indent="-398463">
              <a:spcAft>
                <a:spcPts val="600"/>
              </a:spcAft>
              <a:buClr>
                <a:schemeClr val="accent6">
                  <a:lumMod val="50000"/>
                </a:schemeClr>
              </a:buClr>
              <a:buFont typeface="Wingdings 3" panose="05040102010807070707" pitchFamily="18" charset="2"/>
              <a:buChar char=""/>
            </a:pPr>
            <a:r>
              <a:rPr lang="en-US" sz="2200" dirty="0">
                <a:solidFill>
                  <a:srgbClr val="0070C0"/>
                </a:solidFill>
              </a:rPr>
              <a:t>An examination of projected government revenue for 2011 shows 45 per cent of that revenue coming from income tax and national insurance which is paid by people in employment. Given that 80 per cent of those in employment work in the private sector, most of that money must come from those employed by private sector businesses. These businesses then contribute a further 8 per cent of revenue through Corporation Tax and collect most of the 14 per cent VAT on behalf of the government. </a:t>
            </a:r>
            <a:endParaRPr lang="en-US" sz="2200" dirty="0" smtClean="0">
              <a:solidFill>
                <a:srgbClr val="0070C0"/>
              </a:solidFill>
            </a:endParaRPr>
          </a:p>
        </p:txBody>
      </p:sp>
      <p:sp>
        <p:nvSpPr>
          <p:cNvPr id="6" name="Title 1"/>
          <p:cNvSpPr>
            <a:spLocks noGrp="1"/>
          </p:cNvSpPr>
          <p:nvPr>
            <p:ph type="title"/>
          </p:nvPr>
        </p:nvSpPr>
        <p:spPr>
          <a:xfrm>
            <a:off x="35496" y="72008"/>
            <a:ext cx="7704856" cy="548680"/>
          </a:xfrm>
        </p:spPr>
        <p:txBody>
          <a:bodyPr>
            <a:noAutofit/>
          </a:bodyPr>
          <a:lstStyle/>
          <a:p>
            <a:r>
              <a:rPr lang="en-GB" sz="4000" dirty="0"/>
              <a:t>1</a:t>
            </a:r>
            <a:r>
              <a:rPr lang="en-GB" sz="4000" dirty="0" smtClean="0"/>
              <a:t>.1 </a:t>
            </a:r>
            <a:r>
              <a:rPr lang="en-GB" sz="4000" dirty="0"/>
              <a:t>– </a:t>
            </a:r>
            <a:r>
              <a:rPr lang="en-GB" sz="4000" dirty="0" smtClean="0"/>
              <a:t>Marketing Plan - Objectives</a:t>
            </a:r>
            <a:endParaRPr lang="en-GB" sz="36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01</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79053610"/>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3114541"/>
            <a:ext cx="8568952" cy="3554819"/>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2000" dirty="0" smtClean="0">
                <a:solidFill>
                  <a:srgbClr val="0070C0"/>
                </a:solidFill>
              </a:rPr>
              <a:t>Business </a:t>
            </a:r>
            <a:r>
              <a:rPr lang="en-US" sz="2000" dirty="0">
                <a:solidFill>
                  <a:srgbClr val="0070C0"/>
                </a:solidFill>
              </a:rPr>
              <a:t>Rates contribute a further 5 per cent and excise duties such as tax levies on alcohol and tobacco, which are collected by private businesses, contribute a further 8 per cent. Even within the 15 per cent for 'other' we will find vehicle excise duty to which private businesses and their employees make a significant contribution.</a:t>
            </a:r>
          </a:p>
          <a:p>
            <a:pPr marL="398463" indent="-398463">
              <a:spcAft>
                <a:spcPts val="600"/>
              </a:spcAft>
              <a:buClr>
                <a:schemeClr val="accent6">
                  <a:lumMod val="50000"/>
                </a:schemeClr>
              </a:buClr>
              <a:buFont typeface="Wingdings 3" panose="05040102010807070707" pitchFamily="18" charset="2"/>
              <a:buChar char=""/>
            </a:pPr>
            <a:r>
              <a:rPr lang="en-US" sz="2000" dirty="0">
                <a:solidFill>
                  <a:srgbClr val="0070C0"/>
                </a:solidFill>
              </a:rPr>
              <a:t>It should be clear that the government is better able to function properly when the economy is doing well, and less able to do so when growth in the economy is sluggish. It is in the government's best interests to provide an economic environment that allows businesses to set up easily and provides both support to fledgling businesses and encouragement to existing ones. </a:t>
            </a:r>
          </a:p>
        </p:txBody>
      </p:sp>
      <p:sp>
        <p:nvSpPr>
          <p:cNvPr id="6" name="Title 1"/>
          <p:cNvSpPr>
            <a:spLocks noGrp="1"/>
          </p:cNvSpPr>
          <p:nvPr>
            <p:ph type="title"/>
          </p:nvPr>
        </p:nvSpPr>
        <p:spPr>
          <a:xfrm>
            <a:off x="35496" y="72008"/>
            <a:ext cx="7704856" cy="548680"/>
          </a:xfrm>
        </p:spPr>
        <p:txBody>
          <a:bodyPr>
            <a:noAutofit/>
          </a:bodyPr>
          <a:lstStyle/>
          <a:p>
            <a:r>
              <a:rPr lang="en-GB" sz="4000" dirty="0"/>
              <a:t>1</a:t>
            </a:r>
            <a:r>
              <a:rPr lang="en-GB" sz="4000" dirty="0" smtClean="0"/>
              <a:t>.1 </a:t>
            </a:r>
            <a:r>
              <a:rPr lang="en-GB" sz="4000" dirty="0"/>
              <a:t>– </a:t>
            </a:r>
            <a:r>
              <a:rPr lang="en-GB" sz="4000" dirty="0" smtClean="0"/>
              <a:t>Marketing Plan - Objectives</a:t>
            </a:r>
            <a:endParaRPr lang="en-GB" sz="36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01</a:t>
            </a:r>
            <a:endParaRPr lang="en-GB" sz="1200" b="1" dirty="0">
              <a:latin typeface="Arial" panose="020B0604020202020204" pitchFamily="34" charset="0"/>
              <a:cs typeface="Arial" panose="020B0604020202020204" pitchFamily="34" charset="0"/>
            </a:endParaRPr>
          </a:p>
        </p:txBody>
      </p:sp>
      <p:graphicFrame>
        <p:nvGraphicFramePr>
          <p:cNvPr id="5" name="Chart 4"/>
          <p:cNvGraphicFramePr>
            <a:graphicFrameLocks/>
          </p:cNvGraphicFramePr>
          <p:nvPr>
            <p:extLst>
              <p:ext uri="{D42A27DB-BD31-4B8C-83A1-F6EECF244321}">
                <p14:modId xmlns:p14="http://schemas.microsoft.com/office/powerpoint/2010/main" val="3401606745"/>
              </p:ext>
            </p:extLst>
          </p:nvPr>
        </p:nvGraphicFramePr>
        <p:xfrm>
          <a:off x="272656" y="1042786"/>
          <a:ext cx="4127595" cy="207175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p:cNvGraphicFramePr>
            <a:graphicFrameLocks/>
          </p:cNvGraphicFramePr>
          <p:nvPr>
            <p:extLst>
              <p:ext uri="{D42A27DB-BD31-4B8C-83A1-F6EECF244321}">
                <p14:modId xmlns:p14="http://schemas.microsoft.com/office/powerpoint/2010/main" val="4230543750"/>
              </p:ext>
            </p:extLst>
          </p:nvPr>
        </p:nvGraphicFramePr>
        <p:xfrm>
          <a:off x="4211960" y="1016866"/>
          <a:ext cx="4896036" cy="207175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889331754"/>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696744" cy="5586145"/>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2100" dirty="0"/>
              <a:t>There are many reasons why people go into business and this question is considered in more detail later. But those who choose to do so have a range of significant characteristics. Adam Smith, in his 1776 publication 'Wealth of Nations' first coined the phrase 'a nation of shopkeepers', and the term was used disparagingly by Napoleon when he mocked England's preparedness for war. The phrase is still used, possibly because, in the 20th century, men returning from the two great wars found jobs hard to come by, partly because women were carrying out many of the jobs previously done by men. So they opened shops and other small businesses. Many of these men had probably had enough of being given orders and decided to start out on their own - one of the main reasons why people start their own business today. </a:t>
            </a:r>
          </a:p>
        </p:txBody>
      </p:sp>
      <p:sp>
        <p:nvSpPr>
          <p:cNvPr id="6" name="Title 1"/>
          <p:cNvSpPr>
            <a:spLocks noGrp="1"/>
          </p:cNvSpPr>
          <p:nvPr>
            <p:ph type="title"/>
          </p:nvPr>
        </p:nvSpPr>
        <p:spPr>
          <a:xfrm>
            <a:off x="35496" y="72008"/>
            <a:ext cx="7704856" cy="548680"/>
          </a:xfrm>
        </p:spPr>
        <p:txBody>
          <a:bodyPr>
            <a:noAutofit/>
          </a:bodyPr>
          <a:lstStyle/>
          <a:p>
            <a:r>
              <a:rPr lang="en-GB" dirty="0"/>
              <a:t>1</a:t>
            </a:r>
            <a:r>
              <a:rPr lang="en-GB" dirty="0" smtClean="0"/>
              <a:t>.1 </a:t>
            </a:r>
            <a:r>
              <a:rPr lang="en-GB" dirty="0"/>
              <a:t>– </a:t>
            </a:r>
            <a:r>
              <a:rPr lang="en-GB" dirty="0" smtClean="0"/>
              <a:t>Why Go Into Business?</a:t>
            </a:r>
            <a:endParaRPr lang="en-GB" sz="40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02</a:t>
            </a:r>
            <a:endParaRPr lang="en-GB" sz="1200" b="1" dirty="0">
              <a:latin typeface="Arial" panose="020B0604020202020204" pitchFamily="34" charset="0"/>
              <a:cs typeface="Arial" panose="020B0604020202020204" pitchFamily="34" charset="0"/>
            </a:endParaRPr>
          </a:p>
        </p:txBody>
      </p:sp>
      <p:pic>
        <p:nvPicPr>
          <p:cNvPr id="5" name="Picture 2" descr="Image result for business failure statistics u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0272" y="1124745"/>
            <a:ext cx="1872208" cy="96932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mage result for business failure statistics uk"/>
          <p:cNvPicPr>
            <a:picLocks noChangeAspect="1" noChangeArrowheads="1"/>
          </p:cNvPicPr>
          <p:nvPr/>
        </p:nvPicPr>
        <p:blipFill rotWithShape="1">
          <a:blip r:embed="rId4">
            <a:extLst>
              <a:ext uri="{28A0092B-C50C-407E-A947-70E740481C1C}">
                <a14:useLocalDpi xmlns:a14="http://schemas.microsoft.com/office/drawing/2010/main" val="0"/>
              </a:ext>
            </a:extLst>
          </a:blip>
          <a:srcRect l="3684" r="3635" b="3687"/>
          <a:stretch/>
        </p:blipFill>
        <p:spPr bwMode="auto">
          <a:xfrm>
            <a:off x="7020272" y="2204864"/>
            <a:ext cx="1872208" cy="105695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mage result for business failure statistics egyp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20272" y="4882177"/>
            <a:ext cx="1872208" cy="1715175"/>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Image result for reasons for business failur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6183" t="25505" r="4536" b="6101"/>
          <a:stretch/>
        </p:blipFill>
        <p:spPr bwMode="auto">
          <a:xfrm>
            <a:off x="7020272" y="3356992"/>
            <a:ext cx="1872207" cy="14111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7254931"/>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5760640" cy="5339923"/>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2100" dirty="0" smtClean="0"/>
              <a:t>Those </a:t>
            </a:r>
            <a:r>
              <a:rPr lang="en-US" sz="2100" dirty="0"/>
              <a:t>who use their initiative, work hard, are resilient, and are prepared to take risks are most likely to prosper. Together with creativity and self-confidence, these characteristics provide a framework for success in business.</a:t>
            </a:r>
          </a:p>
          <a:p>
            <a:pPr marL="398463" indent="-398463">
              <a:spcAft>
                <a:spcPts val="600"/>
              </a:spcAft>
              <a:buClr>
                <a:schemeClr val="accent6">
                  <a:lumMod val="50000"/>
                </a:schemeClr>
              </a:buClr>
              <a:buFont typeface="Wingdings 3" panose="05040102010807070707" pitchFamily="18" charset="2"/>
              <a:buChar char=""/>
            </a:pPr>
            <a:r>
              <a:rPr lang="en-US" sz="2100" dirty="0"/>
              <a:t>Whether people go into business for profit or for non-profit motives (such as creating an ethical organisation), there is never a shortage of potential entrepreneurs. It is possible that with the wave of redundancies in 2011, many of them in the public sector, we will see new budding entrepreneurs, </a:t>
            </a:r>
            <a:r>
              <a:rPr lang="en-US" sz="2100" dirty="0" err="1"/>
              <a:t>fuelled</a:t>
            </a:r>
            <a:r>
              <a:rPr lang="en-US" sz="2100" dirty="0"/>
              <a:t> by redundancy payments, seeking to make their way as the next James Dyson, Richard Branson or George Davies.</a:t>
            </a:r>
          </a:p>
        </p:txBody>
      </p:sp>
      <p:sp>
        <p:nvSpPr>
          <p:cNvPr id="6" name="Title 1"/>
          <p:cNvSpPr>
            <a:spLocks noGrp="1"/>
          </p:cNvSpPr>
          <p:nvPr>
            <p:ph type="title"/>
          </p:nvPr>
        </p:nvSpPr>
        <p:spPr>
          <a:xfrm>
            <a:off x="35496" y="72008"/>
            <a:ext cx="7704856" cy="548680"/>
          </a:xfrm>
        </p:spPr>
        <p:txBody>
          <a:bodyPr>
            <a:noAutofit/>
          </a:bodyPr>
          <a:lstStyle/>
          <a:p>
            <a:r>
              <a:rPr lang="en-GB" dirty="0"/>
              <a:t>1</a:t>
            </a:r>
            <a:r>
              <a:rPr lang="en-GB" dirty="0" smtClean="0"/>
              <a:t>.1 </a:t>
            </a:r>
            <a:r>
              <a:rPr lang="en-GB" dirty="0"/>
              <a:t>– </a:t>
            </a:r>
            <a:r>
              <a:rPr lang="en-GB" dirty="0" smtClean="0"/>
              <a:t>Why Go Into Business?</a:t>
            </a:r>
            <a:endParaRPr lang="en-GB" sz="40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02</a:t>
            </a:r>
            <a:endParaRPr lang="en-GB" sz="1200" b="1" dirty="0">
              <a:latin typeface="Arial" panose="020B0604020202020204" pitchFamily="34" charset="0"/>
              <a:cs typeface="Arial" panose="020B0604020202020204" pitchFamily="34" charset="0"/>
            </a:endParaRPr>
          </a:p>
        </p:txBody>
      </p:sp>
      <p:pic>
        <p:nvPicPr>
          <p:cNvPr id="9218" name="Picture 2" descr="Image result for business failure statistics u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8184" y="1124745"/>
            <a:ext cx="2664296" cy="1379418"/>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business failure statistics uk"/>
          <p:cNvPicPr>
            <a:picLocks noChangeAspect="1" noChangeArrowheads="1"/>
          </p:cNvPicPr>
          <p:nvPr/>
        </p:nvPicPr>
        <p:blipFill rotWithShape="1">
          <a:blip r:embed="rId4">
            <a:extLst>
              <a:ext uri="{28A0092B-C50C-407E-A947-70E740481C1C}">
                <a14:useLocalDpi xmlns:a14="http://schemas.microsoft.com/office/drawing/2010/main" val="0"/>
              </a:ext>
            </a:extLst>
          </a:blip>
          <a:srcRect l="3684" r="3635" b="3687"/>
          <a:stretch/>
        </p:blipFill>
        <p:spPr bwMode="auto">
          <a:xfrm>
            <a:off x="6228184" y="2636912"/>
            <a:ext cx="2664296" cy="1504135"/>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Image result for business failure statistics egyp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8184" y="4228535"/>
            <a:ext cx="2664296" cy="2440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0639457"/>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309146"/>
          </a:xfrm>
          <a:prstGeom prst="rect">
            <a:avLst/>
          </a:prstGeom>
        </p:spPr>
        <p:txBody>
          <a:bodyPr wrap="square">
            <a:spAutoFit/>
          </a:bodyPr>
          <a:lstStyle/>
          <a:p>
            <a:pPr marL="360363" indent="-360363">
              <a:spcAft>
                <a:spcPts val="600"/>
              </a:spcAft>
              <a:buClr>
                <a:schemeClr val="accent6">
                  <a:lumMod val="50000"/>
                </a:schemeClr>
              </a:buClr>
              <a:buFont typeface="Wingdings 3" panose="05040102010807070707" pitchFamily="18" charset="2"/>
              <a:buChar char=""/>
            </a:pPr>
            <a:r>
              <a:rPr lang="en-US" sz="1810" dirty="0"/>
              <a:t>Undoubtedly the biggest difference between theory and practice is seen when the comfort blanket of theory is replaced by the cold wind of reality. There is no amount of theory that can replicate being in business for real. There are, however, a number of advantages in having prior knowledge of what to expect - the need to plan carefully, to prepare properly, the types of documents needed. These undoubtedly help provide a stepping-stone into the business world</a:t>
            </a:r>
            <a:r>
              <a:rPr lang="en-US" sz="1810" dirty="0" smtClean="0"/>
              <a:t>.</a:t>
            </a:r>
          </a:p>
          <a:p>
            <a:pPr marL="360363" indent="-360363">
              <a:spcAft>
                <a:spcPts val="600"/>
              </a:spcAft>
              <a:buClr>
                <a:schemeClr val="accent6">
                  <a:lumMod val="50000"/>
                </a:schemeClr>
              </a:buClr>
              <a:buFont typeface="Wingdings 3" panose="05040102010807070707" pitchFamily="18" charset="2"/>
              <a:buChar char=""/>
            </a:pPr>
            <a:r>
              <a:rPr lang="en-US" sz="1810" dirty="0"/>
              <a:t>Fortunately students of business studies do not have to deal with FIMRC (Her Majesty's Revenue &amp; Customs). The number of departments and offices in that huge organisation can make progress slow. All new businesses have to register with FIMRC and when their turnover rises above the VAT threshold (£73,000 per year in 2011) they have to register for VAT (value added tax) as well. </a:t>
            </a:r>
            <a:endParaRPr lang="en-US" sz="1810" dirty="0" smtClean="0"/>
          </a:p>
          <a:p>
            <a:pPr marL="360363" indent="-360363">
              <a:spcAft>
                <a:spcPts val="600"/>
              </a:spcAft>
              <a:buClr>
                <a:schemeClr val="accent6">
                  <a:lumMod val="50000"/>
                </a:schemeClr>
              </a:buClr>
              <a:buFont typeface="Wingdings 3" panose="05040102010807070707" pitchFamily="18" charset="2"/>
              <a:buChar char=""/>
            </a:pPr>
            <a:r>
              <a:rPr lang="en-US" sz="1810" dirty="0" smtClean="0"/>
              <a:t>All </a:t>
            </a:r>
            <a:r>
              <a:rPr lang="en-US" sz="1810" dirty="0"/>
              <a:t>businesses have to fill in forms, usually online. Self Assessment is a requirement for the millions of sole traders and if you don't do it yourself you have to pay an accountant to do it for you. </a:t>
            </a:r>
            <a:endParaRPr lang="en-US" sz="1810" dirty="0" smtClean="0"/>
          </a:p>
          <a:p>
            <a:pPr marL="360363" indent="-360363">
              <a:spcAft>
                <a:spcPts val="600"/>
              </a:spcAft>
              <a:buClr>
                <a:schemeClr val="accent6">
                  <a:lumMod val="50000"/>
                </a:schemeClr>
              </a:buClr>
              <a:buFont typeface="Wingdings 3" panose="05040102010807070707" pitchFamily="18" charset="2"/>
              <a:buChar char=""/>
            </a:pPr>
            <a:r>
              <a:rPr lang="en-US" sz="1810" dirty="0" smtClean="0"/>
              <a:t>Paperwork </a:t>
            </a:r>
            <a:r>
              <a:rPr lang="en-US" sz="1810" dirty="0"/>
              <a:t>abounds and records must be kept. This comes as a shock to many of the self-employed who would really like to concentrate on what they know and do best. Budding entrepreneurs should be aware of this. When businesses fail, poor procedure is as likely a cause as poor forecasting</a:t>
            </a:r>
          </a:p>
        </p:txBody>
      </p:sp>
      <p:sp>
        <p:nvSpPr>
          <p:cNvPr id="6" name="Title 1"/>
          <p:cNvSpPr>
            <a:spLocks noGrp="1"/>
          </p:cNvSpPr>
          <p:nvPr>
            <p:ph type="title"/>
          </p:nvPr>
        </p:nvSpPr>
        <p:spPr>
          <a:xfrm>
            <a:off x="35496" y="72008"/>
            <a:ext cx="7704856" cy="548680"/>
          </a:xfrm>
        </p:spPr>
        <p:txBody>
          <a:bodyPr>
            <a:noAutofit/>
          </a:bodyPr>
          <a:lstStyle/>
          <a:p>
            <a:r>
              <a:rPr lang="en-GB" sz="2400" dirty="0"/>
              <a:t>1</a:t>
            </a:r>
            <a:r>
              <a:rPr lang="en-GB" sz="2400" dirty="0" smtClean="0"/>
              <a:t>.1 </a:t>
            </a:r>
            <a:r>
              <a:rPr lang="en-GB" sz="2400" dirty="0"/>
              <a:t>– </a:t>
            </a:r>
            <a:r>
              <a:rPr lang="en-US" sz="2400" dirty="0"/>
              <a:t>What is the difference between theory and practice?</a:t>
            </a:r>
            <a:endParaRPr lang="en-GB" sz="20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02</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8624062"/>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768752" cy="5632311"/>
          </a:xfrm>
          <a:prstGeom prst="rect">
            <a:avLst/>
          </a:prstGeom>
          <a:solidFill>
            <a:schemeClr val="tx2">
              <a:lumMod val="20000"/>
              <a:lumOff val="80000"/>
            </a:schemeClr>
          </a:solidFill>
          <a:ln w="57150">
            <a:solidFill>
              <a:srgbClr val="002060"/>
            </a:solidFill>
          </a:ln>
        </p:spPr>
        <p:txBody>
          <a:bodyPr wrap="square">
            <a:spAutoFit/>
          </a:bodyPr>
          <a:lstStyle/>
          <a:p>
            <a:pPr marL="360363" indent="-360363">
              <a:spcAft>
                <a:spcPts val="600"/>
              </a:spcAft>
              <a:buClr>
                <a:schemeClr val="accent6">
                  <a:lumMod val="50000"/>
                </a:schemeClr>
              </a:buClr>
              <a:buFont typeface="Wingdings 3" panose="05040102010807070707" pitchFamily="18" charset="2"/>
              <a:buChar char=""/>
            </a:pPr>
            <a:r>
              <a:rPr lang="en-US" sz="1750" dirty="0"/>
              <a:t>Jane </a:t>
            </a:r>
            <a:r>
              <a:rPr lang="en-US" sz="1750" dirty="0" err="1"/>
              <a:t>Stobie</a:t>
            </a:r>
            <a:r>
              <a:rPr lang="en-US" sz="1750" dirty="0"/>
              <a:t> obtained a degree in nutritional studies after she </a:t>
            </a:r>
            <a:r>
              <a:rPr lang="en-US" sz="1750" dirty="0" err="1"/>
              <a:t>realised</a:t>
            </a:r>
            <a:r>
              <a:rPr lang="en-US" sz="1750" dirty="0"/>
              <a:t> that she wanted her career to be in food and catering. She worked in the NHS for six years and for Anglia Crown (which provides </a:t>
            </a:r>
            <a:r>
              <a:rPr lang="en-US" sz="1750" dirty="0" smtClean="0"/>
              <a:t>ready-meals </a:t>
            </a:r>
            <a:r>
              <a:rPr lang="en-US" sz="1750" dirty="0"/>
              <a:t>for hospitals) for two years. There she had the idea for </a:t>
            </a:r>
            <a:r>
              <a:rPr lang="en-US" sz="1750" dirty="0" err="1" smtClean="0"/>
              <a:t>Kealth</a:t>
            </a:r>
            <a:r>
              <a:rPr lang="en-US" sz="1750" dirty="0" smtClean="0"/>
              <a:t> </a:t>
            </a:r>
            <a:r>
              <a:rPr lang="en-US" sz="1750" dirty="0"/>
              <a:t>Foods, providing meals for sufferers of dysphagia, who find it difficult to swallow. </a:t>
            </a:r>
            <a:endParaRPr lang="en-US" sz="1750" dirty="0" smtClean="0"/>
          </a:p>
          <a:p>
            <a:pPr marL="360363" indent="-360363">
              <a:spcAft>
                <a:spcPts val="600"/>
              </a:spcAft>
              <a:buClr>
                <a:schemeClr val="accent6">
                  <a:lumMod val="50000"/>
                </a:schemeClr>
              </a:buClr>
              <a:buFont typeface="Wingdings 3" panose="05040102010807070707" pitchFamily="18" charset="2"/>
              <a:buChar char=""/>
            </a:pPr>
            <a:r>
              <a:rPr lang="en-US" sz="1750" dirty="0" smtClean="0"/>
              <a:t>The </a:t>
            </a:r>
            <a:r>
              <a:rPr lang="en-US" sz="1750" dirty="0"/>
              <a:t>business took two years to get off the ground and Jane had to borrow £60,000 from her mother in law. The NHS was a big customer and things were going well until she took on a mentor who tried to encourage her to expand her specialist food business too quickly. Fortunately she spotted the danger and the business survived and prospered. Today it employs 50 people and has a turnover of over £5m since she created her own brand of baby food.</a:t>
            </a:r>
          </a:p>
          <a:p>
            <a:pPr marL="360363" indent="-360363">
              <a:spcAft>
                <a:spcPts val="600"/>
              </a:spcAft>
              <a:buClr>
                <a:schemeClr val="accent6">
                  <a:lumMod val="50000"/>
                </a:schemeClr>
              </a:buClr>
              <a:buFont typeface="Wingdings 3" panose="05040102010807070707" pitchFamily="18" charset="2"/>
              <a:buChar char=""/>
            </a:pPr>
            <a:r>
              <a:rPr lang="en-US" sz="1750" dirty="0"/>
              <a:t>Her advice for people considering founding their own company is "</a:t>
            </a:r>
            <a:r>
              <a:rPr lang="en-US" sz="1750" i="1" dirty="0"/>
              <a:t>make sure you have enough money</a:t>
            </a:r>
            <a:r>
              <a:rPr lang="en-US" sz="1750" dirty="0"/>
              <a:t>." She added that they shouldn't let her bad experience with a mentor put others off turning to more experienced business people for advice. "Do your research, and talk to other business owners. Seek as much advice as possible to ensure you understand the pitfalls."</a:t>
            </a:r>
          </a:p>
        </p:txBody>
      </p:sp>
      <p:sp>
        <p:nvSpPr>
          <p:cNvPr id="6" name="Title 1"/>
          <p:cNvSpPr>
            <a:spLocks noGrp="1"/>
          </p:cNvSpPr>
          <p:nvPr>
            <p:ph type="title"/>
          </p:nvPr>
        </p:nvSpPr>
        <p:spPr>
          <a:xfrm>
            <a:off x="35496" y="72008"/>
            <a:ext cx="7704856" cy="548680"/>
          </a:xfrm>
        </p:spPr>
        <p:txBody>
          <a:bodyPr>
            <a:noAutofit/>
          </a:bodyPr>
          <a:lstStyle/>
          <a:p>
            <a:r>
              <a:rPr lang="en-GB" sz="2400" dirty="0"/>
              <a:t>1</a:t>
            </a:r>
            <a:r>
              <a:rPr lang="en-GB" sz="2400" dirty="0" smtClean="0"/>
              <a:t>.1 </a:t>
            </a:r>
            <a:r>
              <a:rPr lang="en-GB" sz="2400" dirty="0"/>
              <a:t>– </a:t>
            </a:r>
            <a:r>
              <a:rPr lang="en-US" sz="2400" dirty="0"/>
              <a:t>What is the difference between theory and practice?</a:t>
            </a:r>
            <a:endParaRPr lang="en-GB" sz="20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02</a:t>
            </a:r>
            <a:endParaRPr lang="en-GB" sz="1200" b="1" dirty="0">
              <a:latin typeface="Arial" panose="020B0604020202020204" pitchFamily="34" charset="0"/>
              <a:cs typeface="Arial" panose="020B0604020202020204" pitchFamily="34" charset="0"/>
            </a:endParaRPr>
          </a:p>
        </p:txBody>
      </p:sp>
      <p:pic>
        <p:nvPicPr>
          <p:cNvPr id="3074" name="Picture 2" descr="Image result for kealth food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7048" y="1095369"/>
            <a:ext cx="1775316" cy="118150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kealth food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205" t="10290" r="2639" b="11020"/>
          <a:stretch/>
        </p:blipFill>
        <p:spPr bwMode="auto">
          <a:xfrm>
            <a:off x="7097048" y="2442461"/>
            <a:ext cx="1775316" cy="84252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hlinkClick r:id="rId5"/>
          </p:cNvPr>
          <p:cNvPicPr>
            <a:picLocks noChangeAspect="1"/>
          </p:cNvPicPr>
          <p:nvPr/>
        </p:nvPicPr>
        <p:blipFill rotWithShape="1">
          <a:blip r:embed="rId6"/>
          <a:srcRect l="23989" t="30313" r="31184" b="6688"/>
          <a:stretch/>
        </p:blipFill>
        <p:spPr>
          <a:xfrm>
            <a:off x="7097048" y="3538449"/>
            <a:ext cx="1775316" cy="1402719"/>
          </a:xfrm>
          <a:prstGeom prst="rect">
            <a:avLst/>
          </a:prstGeom>
        </p:spPr>
      </p:pic>
      <p:pic>
        <p:nvPicPr>
          <p:cNvPr id="4" name="Picture 3">
            <a:hlinkClick r:id="rId7"/>
          </p:cNvPr>
          <p:cNvPicPr>
            <a:picLocks noChangeAspect="1"/>
          </p:cNvPicPr>
          <p:nvPr/>
        </p:nvPicPr>
        <p:blipFill rotWithShape="1">
          <a:blip r:embed="rId8"/>
          <a:srcRect l="14027" t="15547" r="27862" b="5703"/>
          <a:stretch/>
        </p:blipFill>
        <p:spPr>
          <a:xfrm>
            <a:off x="7097048" y="5100714"/>
            <a:ext cx="1775316" cy="1352622"/>
          </a:xfrm>
          <a:prstGeom prst="rect">
            <a:avLst/>
          </a:prstGeom>
        </p:spPr>
      </p:pic>
    </p:spTree>
    <p:extLst>
      <p:ext uri="{BB962C8B-B14F-4D97-AF65-F5344CB8AC3E}">
        <p14:creationId xmlns:p14="http://schemas.microsoft.com/office/powerpoint/2010/main" val="1680638102"/>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912768" cy="5583067"/>
          </a:xfrm>
          <a:prstGeom prst="rect">
            <a:avLst/>
          </a:prstGeom>
        </p:spPr>
        <p:txBody>
          <a:bodyPr wrap="square">
            <a:spAutoFit/>
          </a:bodyPr>
          <a:lstStyle/>
          <a:p>
            <a:pPr>
              <a:spcAft>
                <a:spcPts val="600"/>
              </a:spcAft>
              <a:buClr>
                <a:schemeClr val="accent6">
                  <a:lumMod val="50000"/>
                </a:schemeClr>
              </a:buClr>
            </a:pPr>
            <a:r>
              <a:rPr lang="en-US" sz="2040" b="1" dirty="0">
                <a:solidFill>
                  <a:srgbClr val="0070C0"/>
                </a:solidFill>
              </a:rPr>
              <a:t>Good fish and chips</a:t>
            </a:r>
          </a:p>
          <a:p>
            <a:pPr marL="360363" indent="-360363">
              <a:spcAft>
                <a:spcPts val="600"/>
              </a:spcAft>
              <a:buClr>
                <a:schemeClr val="accent6">
                  <a:lumMod val="50000"/>
                </a:schemeClr>
              </a:buClr>
              <a:buFont typeface="Wingdings 3" panose="05040102010807070707" pitchFamily="18" charset="2"/>
              <a:buChar char=""/>
            </a:pPr>
            <a:r>
              <a:rPr lang="en-US" sz="2040" dirty="0" smtClean="0">
                <a:solidFill>
                  <a:srgbClr val="0070C0"/>
                </a:solidFill>
              </a:rPr>
              <a:t>Think about looking </a:t>
            </a:r>
            <a:r>
              <a:rPr lang="en-US" sz="2040" dirty="0">
                <a:solidFill>
                  <a:srgbClr val="0070C0"/>
                </a:solidFill>
              </a:rPr>
              <a:t>at businesses in a particular area, to see if </a:t>
            </a:r>
            <a:r>
              <a:rPr lang="en-US" sz="2040" dirty="0" smtClean="0">
                <a:solidFill>
                  <a:srgbClr val="0070C0"/>
                </a:solidFill>
              </a:rPr>
              <a:t>you can </a:t>
            </a:r>
            <a:r>
              <a:rPr lang="en-US" sz="2040" dirty="0">
                <a:solidFill>
                  <a:srgbClr val="0070C0"/>
                </a:solidFill>
              </a:rPr>
              <a:t>identify potential business opportunities. </a:t>
            </a:r>
            <a:r>
              <a:rPr lang="en-US" sz="2040" dirty="0" smtClean="0">
                <a:solidFill>
                  <a:srgbClr val="0070C0"/>
                </a:solidFill>
              </a:rPr>
              <a:t>First think of </a:t>
            </a:r>
            <a:r>
              <a:rPr lang="en-US" sz="2040" dirty="0">
                <a:solidFill>
                  <a:srgbClr val="0070C0"/>
                </a:solidFill>
              </a:rPr>
              <a:t>ways of conducting market </a:t>
            </a:r>
            <a:r>
              <a:rPr lang="en-US" sz="2040" dirty="0" smtClean="0">
                <a:solidFill>
                  <a:srgbClr val="0070C0"/>
                </a:solidFill>
              </a:rPr>
              <a:t>research, </a:t>
            </a:r>
            <a:r>
              <a:rPr lang="en-US" sz="2040" dirty="0">
                <a:solidFill>
                  <a:srgbClr val="0070C0"/>
                </a:solidFill>
              </a:rPr>
              <a:t>what type of business </a:t>
            </a:r>
            <a:r>
              <a:rPr lang="en-US" sz="2040" dirty="0" smtClean="0">
                <a:solidFill>
                  <a:srgbClr val="0070C0"/>
                </a:solidFill>
              </a:rPr>
              <a:t>do you think is </a:t>
            </a:r>
            <a:r>
              <a:rPr lang="en-US" sz="2040" dirty="0">
                <a:solidFill>
                  <a:srgbClr val="0070C0"/>
                </a:solidFill>
              </a:rPr>
              <a:t>was lacking in the area </a:t>
            </a:r>
            <a:r>
              <a:rPr lang="en-US" sz="2040" dirty="0" smtClean="0">
                <a:solidFill>
                  <a:srgbClr val="0070C0"/>
                </a:solidFill>
              </a:rPr>
              <a:t>draw up a list of the obvious retail gaps. Now </a:t>
            </a:r>
            <a:r>
              <a:rPr lang="en-US" sz="2040" dirty="0">
                <a:solidFill>
                  <a:srgbClr val="0070C0"/>
                </a:solidFill>
              </a:rPr>
              <a:t>consider why such an outlet was not in place already. </a:t>
            </a:r>
            <a:r>
              <a:rPr lang="en-US" sz="2040" dirty="0" smtClean="0">
                <a:solidFill>
                  <a:srgbClr val="0070C0"/>
                </a:solidFill>
              </a:rPr>
              <a:t>Think about why this </a:t>
            </a:r>
            <a:r>
              <a:rPr lang="en-US" sz="2040" dirty="0">
                <a:solidFill>
                  <a:srgbClr val="0070C0"/>
                </a:solidFill>
              </a:rPr>
              <a:t>might </a:t>
            </a:r>
            <a:r>
              <a:rPr lang="en-US" sz="2040" dirty="0" smtClean="0">
                <a:solidFill>
                  <a:srgbClr val="0070C0"/>
                </a:solidFill>
              </a:rPr>
              <a:t>be, is it </a:t>
            </a:r>
            <a:r>
              <a:rPr lang="en-US" sz="2040" dirty="0">
                <a:solidFill>
                  <a:srgbClr val="0070C0"/>
                </a:solidFill>
              </a:rPr>
              <a:t>because there was not enough demand to be satisfied at a profit.</a:t>
            </a:r>
          </a:p>
          <a:p>
            <a:pPr marL="360363" indent="-360363">
              <a:spcAft>
                <a:spcPts val="600"/>
              </a:spcAft>
              <a:buClr>
                <a:schemeClr val="accent6">
                  <a:lumMod val="50000"/>
                </a:schemeClr>
              </a:buClr>
              <a:buFont typeface="Wingdings 3" panose="05040102010807070707" pitchFamily="18" charset="2"/>
              <a:buChar char=""/>
            </a:pPr>
            <a:r>
              <a:rPr lang="en-US" sz="2040" dirty="0" smtClean="0">
                <a:solidFill>
                  <a:srgbClr val="0070C0"/>
                </a:solidFill>
              </a:rPr>
              <a:t>Investigate </a:t>
            </a:r>
            <a:r>
              <a:rPr lang="en-US" sz="2040" dirty="0">
                <a:solidFill>
                  <a:srgbClr val="0070C0"/>
                </a:solidFill>
              </a:rPr>
              <a:t>potential business opportunities in some detail. </a:t>
            </a:r>
            <a:r>
              <a:rPr lang="en-US" sz="2040" dirty="0" smtClean="0">
                <a:solidFill>
                  <a:srgbClr val="0070C0"/>
                </a:solidFill>
              </a:rPr>
              <a:t>For example, </a:t>
            </a:r>
            <a:r>
              <a:rPr lang="en-US" sz="2040" dirty="0">
                <a:solidFill>
                  <a:srgbClr val="0070C0"/>
                </a:solidFill>
              </a:rPr>
              <a:t>a fish and chip shop could be opened successfully in a particular location. </a:t>
            </a:r>
            <a:r>
              <a:rPr lang="en-US" sz="2040" dirty="0" smtClean="0">
                <a:solidFill>
                  <a:srgbClr val="0070C0"/>
                </a:solidFill>
              </a:rPr>
              <a:t>Looking </a:t>
            </a:r>
            <a:r>
              <a:rPr lang="en-US" sz="2040" dirty="0">
                <a:solidFill>
                  <a:srgbClr val="0070C0"/>
                </a:solidFill>
              </a:rPr>
              <a:t>at the past history of a nearby </a:t>
            </a:r>
            <a:r>
              <a:rPr lang="en-US" sz="2040" dirty="0" smtClean="0">
                <a:solidFill>
                  <a:srgbClr val="0070C0"/>
                </a:solidFill>
              </a:rPr>
              <a:t>shop, for example did </a:t>
            </a:r>
            <a:r>
              <a:rPr lang="en-US" sz="2040" dirty="0">
                <a:solidFill>
                  <a:srgbClr val="0070C0"/>
                </a:solidFill>
              </a:rPr>
              <a:t>previous </a:t>
            </a:r>
            <a:r>
              <a:rPr lang="en-US" sz="2040" dirty="0" smtClean="0">
                <a:solidFill>
                  <a:srgbClr val="0070C0"/>
                </a:solidFill>
              </a:rPr>
              <a:t>similar shops open </a:t>
            </a:r>
            <a:r>
              <a:rPr lang="en-US" sz="2040" dirty="0">
                <a:solidFill>
                  <a:srgbClr val="0070C0"/>
                </a:solidFill>
              </a:rPr>
              <a:t>and then </a:t>
            </a:r>
            <a:r>
              <a:rPr lang="en-US" sz="2040" dirty="0" smtClean="0">
                <a:solidFill>
                  <a:srgbClr val="0070C0"/>
                </a:solidFill>
              </a:rPr>
              <a:t>close </a:t>
            </a:r>
            <a:r>
              <a:rPr lang="en-US" sz="2040" dirty="0">
                <a:solidFill>
                  <a:srgbClr val="0070C0"/>
                </a:solidFill>
              </a:rPr>
              <a:t>in a relatively short period of time. </a:t>
            </a:r>
            <a:r>
              <a:rPr lang="en-US" sz="2040" dirty="0" smtClean="0">
                <a:solidFill>
                  <a:srgbClr val="0070C0"/>
                </a:solidFill>
              </a:rPr>
              <a:t>We would carry </a:t>
            </a:r>
            <a:r>
              <a:rPr lang="en-US" sz="2040" dirty="0">
                <a:solidFill>
                  <a:srgbClr val="0070C0"/>
                </a:solidFill>
              </a:rPr>
              <a:t>out as much market research as you could reasonably </a:t>
            </a:r>
            <a:r>
              <a:rPr lang="en-US" sz="2040" dirty="0" smtClean="0">
                <a:solidFill>
                  <a:srgbClr val="0070C0"/>
                </a:solidFill>
              </a:rPr>
              <a:t>expect.</a:t>
            </a:r>
            <a:endParaRPr lang="en-US" sz="2040" dirty="0">
              <a:solidFill>
                <a:srgbClr val="0070C0"/>
              </a:solidFill>
            </a:endParaRPr>
          </a:p>
        </p:txBody>
      </p:sp>
      <p:sp>
        <p:nvSpPr>
          <p:cNvPr id="6" name="Title 1"/>
          <p:cNvSpPr>
            <a:spLocks noGrp="1"/>
          </p:cNvSpPr>
          <p:nvPr>
            <p:ph type="title"/>
          </p:nvPr>
        </p:nvSpPr>
        <p:spPr>
          <a:xfrm>
            <a:off x="35496" y="72008"/>
            <a:ext cx="7704856" cy="548680"/>
          </a:xfrm>
        </p:spPr>
        <p:txBody>
          <a:bodyPr>
            <a:noAutofit/>
          </a:bodyPr>
          <a:lstStyle/>
          <a:p>
            <a:r>
              <a:rPr lang="en-GB" sz="3200" dirty="0"/>
              <a:t>1</a:t>
            </a:r>
            <a:r>
              <a:rPr lang="en-GB" sz="3200" dirty="0" smtClean="0"/>
              <a:t>.1 </a:t>
            </a:r>
            <a:r>
              <a:rPr lang="en-GB" sz="3200" dirty="0"/>
              <a:t>– </a:t>
            </a:r>
            <a:r>
              <a:rPr lang="en-US" sz="3200" dirty="0" smtClean="0"/>
              <a:t>Marketing Objectives - Marketing</a:t>
            </a:r>
            <a:endParaRPr lang="en-GB" sz="28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03</a:t>
            </a:r>
            <a:endParaRPr lang="en-GB" sz="1200" b="1" dirty="0">
              <a:latin typeface="Arial" panose="020B0604020202020204" pitchFamily="34" charset="0"/>
              <a:cs typeface="Arial" panose="020B0604020202020204" pitchFamily="34" charset="0"/>
            </a:endParaRPr>
          </a:p>
        </p:txBody>
      </p:sp>
      <p:pic>
        <p:nvPicPr>
          <p:cNvPr id="5" name="Picture 2" descr="Image result for fish and chip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8304" y="1148807"/>
            <a:ext cx="1584176" cy="1089120"/>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4" descr="Image result for fish and chip sho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8304" y="2369868"/>
            <a:ext cx="1578566" cy="1183925"/>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6" descr="Image result for fish"/>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08304" y="3683195"/>
            <a:ext cx="1578566" cy="1114863"/>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 name="Picture 8" descr="Image result for pickled onion in fish shop"/>
          <p:cNvPicPr>
            <a:picLocks noChangeAspect="1" noChangeArrowheads="1"/>
          </p:cNvPicPr>
          <p:nvPr/>
        </p:nvPicPr>
        <p:blipFill rotWithShape="1">
          <a:blip r:embed="rId6">
            <a:extLst>
              <a:ext uri="{28A0092B-C50C-407E-A947-70E740481C1C}">
                <a14:useLocalDpi xmlns:a14="http://schemas.microsoft.com/office/drawing/2010/main" val="0"/>
              </a:ext>
            </a:extLst>
          </a:blip>
          <a:srcRect l="19039" r="20482" b="7324"/>
          <a:stretch/>
        </p:blipFill>
        <p:spPr bwMode="auto">
          <a:xfrm>
            <a:off x="7309426" y="4905299"/>
            <a:ext cx="1577444" cy="1692053"/>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9088983"/>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7056784" cy="5663089"/>
          </a:xfrm>
          <a:prstGeom prst="rect">
            <a:avLst/>
          </a:prstGeom>
        </p:spPr>
        <p:txBody>
          <a:bodyPr wrap="square">
            <a:spAutoFit/>
          </a:bodyPr>
          <a:lstStyle/>
          <a:p>
            <a:pPr marL="360363" indent="-360363">
              <a:spcAft>
                <a:spcPts val="600"/>
              </a:spcAft>
              <a:buClr>
                <a:schemeClr val="accent6">
                  <a:lumMod val="50000"/>
                </a:schemeClr>
              </a:buClr>
              <a:buFont typeface="Wingdings 3" panose="05040102010807070707" pitchFamily="18" charset="2"/>
              <a:buChar char=""/>
            </a:pPr>
            <a:r>
              <a:rPr lang="en-US" sz="1900" dirty="0" smtClean="0">
                <a:solidFill>
                  <a:srgbClr val="0070C0"/>
                </a:solidFill>
              </a:rPr>
              <a:t>Imagine in </a:t>
            </a:r>
            <a:r>
              <a:rPr lang="en-US" sz="1900" dirty="0">
                <a:solidFill>
                  <a:srgbClr val="0070C0"/>
                </a:solidFill>
              </a:rPr>
              <a:t>4 or 5 years </a:t>
            </a:r>
            <a:r>
              <a:rPr lang="en-US" sz="1900" dirty="0" smtClean="0">
                <a:solidFill>
                  <a:srgbClr val="0070C0"/>
                </a:solidFill>
              </a:rPr>
              <a:t>you were </a:t>
            </a:r>
            <a:r>
              <a:rPr lang="en-US" sz="1900" dirty="0">
                <a:solidFill>
                  <a:srgbClr val="0070C0"/>
                </a:solidFill>
              </a:rPr>
              <a:t>not only working there, but personally running the business and doing well. When </a:t>
            </a:r>
            <a:r>
              <a:rPr lang="en-US" sz="1900" dirty="0" smtClean="0">
                <a:solidFill>
                  <a:srgbClr val="0070C0"/>
                </a:solidFill>
              </a:rPr>
              <a:t>asked </a:t>
            </a:r>
            <a:r>
              <a:rPr lang="en-US" sz="1900" dirty="0">
                <a:solidFill>
                  <a:srgbClr val="0070C0"/>
                </a:solidFill>
              </a:rPr>
              <a:t>what made </a:t>
            </a:r>
            <a:r>
              <a:rPr lang="en-US" sz="1900" dirty="0" smtClean="0">
                <a:solidFill>
                  <a:srgbClr val="0070C0"/>
                </a:solidFill>
              </a:rPr>
              <a:t>this </a:t>
            </a:r>
            <a:r>
              <a:rPr lang="en-US" sz="1900" dirty="0">
                <a:solidFill>
                  <a:srgbClr val="0070C0"/>
                </a:solidFill>
              </a:rPr>
              <a:t>shop different from the previous outlets </a:t>
            </a:r>
            <a:r>
              <a:rPr lang="en-US" sz="1900" dirty="0" smtClean="0">
                <a:solidFill>
                  <a:srgbClr val="0070C0"/>
                </a:solidFill>
              </a:rPr>
              <a:t>and were told that there was </a:t>
            </a:r>
            <a:r>
              <a:rPr lang="en-US" sz="1900" dirty="0">
                <a:solidFill>
                  <a:srgbClr val="0070C0"/>
                </a:solidFill>
              </a:rPr>
              <a:t>always a potential market as there were a lot of houses close by; that the previous owners were opening at the wrong hours and </a:t>
            </a:r>
            <a:r>
              <a:rPr lang="en-US" sz="1900" dirty="0" smtClean="0">
                <a:solidFill>
                  <a:srgbClr val="0070C0"/>
                </a:solidFill>
              </a:rPr>
              <a:t>you </a:t>
            </a:r>
            <a:r>
              <a:rPr lang="en-US" sz="1900" dirty="0">
                <a:solidFill>
                  <a:srgbClr val="0070C0"/>
                </a:solidFill>
              </a:rPr>
              <a:t>gave better customer service - including free delivery locally. </a:t>
            </a:r>
            <a:endParaRPr lang="en-US" sz="1900" dirty="0" smtClean="0">
              <a:solidFill>
                <a:srgbClr val="0070C0"/>
              </a:solidFill>
            </a:endParaRPr>
          </a:p>
          <a:p>
            <a:pPr marL="360363" indent="-360363">
              <a:spcAft>
                <a:spcPts val="600"/>
              </a:spcAft>
              <a:buClr>
                <a:schemeClr val="accent6">
                  <a:lumMod val="50000"/>
                </a:schemeClr>
              </a:buClr>
              <a:buFont typeface="Wingdings 3" panose="05040102010807070707" pitchFamily="18" charset="2"/>
              <a:buChar char=""/>
            </a:pPr>
            <a:r>
              <a:rPr lang="en-US" sz="1900" dirty="0" smtClean="0">
                <a:solidFill>
                  <a:srgbClr val="0070C0"/>
                </a:solidFill>
              </a:rPr>
              <a:t>Evening </a:t>
            </a:r>
            <a:r>
              <a:rPr lang="en-US" sz="1900" dirty="0">
                <a:solidFill>
                  <a:srgbClr val="0070C0"/>
                </a:solidFill>
              </a:rPr>
              <a:t>opening hours had previously been </a:t>
            </a:r>
            <a:r>
              <a:rPr lang="en-US" sz="1900" dirty="0" smtClean="0">
                <a:solidFill>
                  <a:srgbClr val="0070C0"/>
                </a:solidFill>
              </a:rPr>
              <a:t>5pm </a:t>
            </a:r>
            <a:r>
              <a:rPr lang="en-US" sz="1900" dirty="0">
                <a:solidFill>
                  <a:srgbClr val="0070C0"/>
                </a:solidFill>
              </a:rPr>
              <a:t>to </a:t>
            </a:r>
            <a:r>
              <a:rPr lang="en-US" sz="1900" dirty="0" smtClean="0">
                <a:solidFill>
                  <a:srgbClr val="0070C0"/>
                </a:solidFill>
              </a:rPr>
              <a:t>8pm</a:t>
            </a:r>
            <a:r>
              <a:rPr lang="en-US" sz="1900" dirty="0">
                <a:solidFill>
                  <a:srgbClr val="0070C0"/>
                </a:solidFill>
              </a:rPr>
              <a:t>, hoping to catch the </a:t>
            </a:r>
            <a:r>
              <a:rPr lang="en-US" sz="1900" dirty="0" smtClean="0">
                <a:solidFill>
                  <a:srgbClr val="0070C0"/>
                </a:solidFill>
              </a:rPr>
              <a:t>workers </a:t>
            </a:r>
            <a:r>
              <a:rPr lang="en-US" sz="1900" dirty="0">
                <a:solidFill>
                  <a:srgbClr val="0070C0"/>
                </a:solidFill>
              </a:rPr>
              <a:t>trade. Now they were </a:t>
            </a:r>
            <a:r>
              <a:rPr lang="en-US" sz="1900" dirty="0" smtClean="0">
                <a:solidFill>
                  <a:srgbClr val="0070C0"/>
                </a:solidFill>
              </a:rPr>
              <a:t>3pm </a:t>
            </a:r>
            <a:r>
              <a:rPr lang="en-US" sz="1900" dirty="0">
                <a:solidFill>
                  <a:srgbClr val="0070C0"/>
                </a:solidFill>
              </a:rPr>
              <a:t>to </a:t>
            </a:r>
            <a:r>
              <a:rPr lang="en-US" sz="1900" dirty="0" smtClean="0">
                <a:solidFill>
                  <a:srgbClr val="0070C0"/>
                </a:solidFill>
              </a:rPr>
              <a:t>5pm</a:t>
            </a:r>
            <a:r>
              <a:rPr lang="en-US" sz="1900" dirty="0">
                <a:solidFill>
                  <a:srgbClr val="0070C0"/>
                </a:solidFill>
              </a:rPr>
              <a:t>, to catch </a:t>
            </a:r>
            <a:r>
              <a:rPr lang="en-US" sz="1900" dirty="0" smtClean="0">
                <a:solidFill>
                  <a:srgbClr val="0070C0"/>
                </a:solidFill>
              </a:rPr>
              <a:t>the school trade.</a:t>
            </a:r>
            <a:endParaRPr lang="en-US" sz="1900" dirty="0">
              <a:solidFill>
                <a:srgbClr val="0070C0"/>
              </a:solidFill>
            </a:endParaRPr>
          </a:p>
          <a:p>
            <a:pPr>
              <a:spcAft>
                <a:spcPts val="600"/>
              </a:spcAft>
              <a:buClr>
                <a:schemeClr val="accent6">
                  <a:lumMod val="50000"/>
                </a:schemeClr>
              </a:buClr>
            </a:pPr>
            <a:r>
              <a:rPr lang="en-US" sz="1900" dirty="0">
                <a:solidFill>
                  <a:srgbClr val="FF0000"/>
                </a:solidFill>
              </a:rPr>
              <a:t>Questions</a:t>
            </a:r>
          </a:p>
          <a:p>
            <a:pPr marL="360363" indent="-360363">
              <a:spcAft>
                <a:spcPts val="600"/>
              </a:spcAft>
              <a:buClr>
                <a:schemeClr val="accent6">
                  <a:lumMod val="50000"/>
                </a:schemeClr>
              </a:buClr>
              <a:buFont typeface="+mj-lt"/>
              <a:buAutoNum type="arabicPeriod"/>
            </a:pPr>
            <a:r>
              <a:rPr lang="en-US" sz="1900" dirty="0" smtClean="0">
                <a:solidFill>
                  <a:srgbClr val="FF0000"/>
                </a:solidFill>
              </a:rPr>
              <a:t>In </a:t>
            </a:r>
            <a:r>
              <a:rPr lang="en-US" sz="1900" dirty="0">
                <a:solidFill>
                  <a:srgbClr val="FF0000"/>
                </a:solidFill>
              </a:rPr>
              <a:t>your judgement, which factors </a:t>
            </a:r>
            <a:r>
              <a:rPr lang="en-US" sz="1900" dirty="0" smtClean="0">
                <a:solidFill>
                  <a:srgbClr val="FF0000"/>
                </a:solidFill>
              </a:rPr>
              <a:t>could be the </a:t>
            </a:r>
            <a:r>
              <a:rPr lang="en-US" sz="1900" dirty="0">
                <a:solidFill>
                  <a:srgbClr val="FF0000"/>
                </a:solidFill>
              </a:rPr>
              <a:t>most important in leading to the success of </a:t>
            </a:r>
            <a:r>
              <a:rPr lang="en-US" sz="1900" dirty="0" smtClean="0">
                <a:solidFill>
                  <a:srgbClr val="FF0000"/>
                </a:solidFill>
              </a:rPr>
              <a:t>this </a:t>
            </a:r>
            <a:r>
              <a:rPr lang="en-US" sz="1900" dirty="0">
                <a:solidFill>
                  <a:srgbClr val="FF0000"/>
                </a:solidFill>
              </a:rPr>
              <a:t>business? Explain your thinking.</a:t>
            </a:r>
          </a:p>
          <a:p>
            <a:pPr marL="360363" indent="-360363">
              <a:spcAft>
                <a:spcPts val="600"/>
              </a:spcAft>
              <a:buClr>
                <a:schemeClr val="accent6">
                  <a:lumMod val="50000"/>
                </a:schemeClr>
              </a:buClr>
              <a:buFont typeface="+mj-lt"/>
              <a:buAutoNum type="arabicPeriod"/>
            </a:pPr>
            <a:r>
              <a:rPr lang="en-US" sz="1900" dirty="0" smtClean="0">
                <a:solidFill>
                  <a:srgbClr val="FF0000"/>
                </a:solidFill>
              </a:rPr>
              <a:t>Could </a:t>
            </a:r>
            <a:r>
              <a:rPr lang="en-US" sz="1900" dirty="0">
                <a:solidFill>
                  <a:srgbClr val="FF0000"/>
                </a:solidFill>
              </a:rPr>
              <a:t>there have been other significant factors, not mentioned above? Give as many possible examples as you can. (You could explain what 'better customer service' might mean in this context.)</a:t>
            </a:r>
          </a:p>
        </p:txBody>
      </p:sp>
      <p:sp>
        <p:nvSpPr>
          <p:cNvPr id="6" name="Title 1"/>
          <p:cNvSpPr>
            <a:spLocks noGrp="1"/>
          </p:cNvSpPr>
          <p:nvPr>
            <p:ph type="title"/>
          </p:nvPr>
        </p:nvSpPr>
        <p:spPr>
          <a:xfrm>
            <a:off x="35496" y="72008"/>
            <a:ext cx="7704856" cy="548680"/>
          </a:xfrm>
        </p:spPr>
        <p:txBody>
          <a:bodyPr>
            <a:noAutofit/>
          </a:bodyPr>
          <a:lstStyle/>
          <a:p>
            <a:r>
              <a:rPr lang="en-GB" sz="3200" dirty="0"/>
              <a:t>1</a:t>
            </a:r>
            <a:r>
              <a:rPr lang="en-GB" sz="3200" dirty="0" smtClean="0"/>
              <a:t>.1 </a:t>
            </a:r>
            <a:r>
              <a:rPr lang="en-GB" sz="3200" dirty="0"/>
              <a:t>– </a:t>
            </a:r>
            <a:r>
              <a:rPr lang="en-US" sz="3200" dirty="0" smtClean="0"/>
              <a:t>Marketing Objectives - Marketing</a:t>
            </a:r>
            <a:endParaRPr lang="en-GB" sz="28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03</a:t>
            </a:r>
            <a:endParaRPr lang="en-GB" sz="1200" b="1" dirty="0">
              <a:latin typeface="Arial" panose="020B0604020202020204" pitchFamily="34" charset="0"/>
              <a:cs typeface="Arial" panose="020B0604020202020204" pitchFamily="34" charset="0"/>
            </a:endParaRPr>
          </a:p>
        </p:txBody>
      </p:sp>
      <p:pic>
        <p:nvPicPr>
          <p:cNvPr id="7170" name="Picture 2" descr="Image result for fish and chip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8304" y="1148807"/>
            <a:ext cx="1584176" cy="1089120"/>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172" name="Picture 4" descr="Image result for fish and chip sho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8304" y="2369868"/>
            <a:ext cx="1578566" cy="1183925"/>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174" name="Picture 6" descr="Image result for fish"/>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08304" y="3683195"/>
            <a:ext cx="1578566" cy="1114863"/>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176" name="Picture 8" descr="Image result for pickled onion in fish shop"/>
          <p:cNvPicPr>
            <a:picLocks noChangeAspect="1" noChangeArrowheads="1"/>
          </p:cNvPicPr>
          <p:nvPr/>
        </p:nvPicPr>
        <p:blipFill rotWithShape="1">
          <a:blip r:embed="rId6">
            <a:extLst>
              <a:ext uri="{28A0092B-C50C-407E-A947-70E740481C1C}">
                <a14:useLocalDpi xmlns:a14="http://schemas.microsoft.com/office/drawing/2010/main" val="0"/>
              </a:ext>
            </a:extLst>
          </a:blip>
          <a:srcRect l="19039" r="20482" b="7324"/>
          <a:stretch/>
        </p:blipFill>
        <p:spPr bwMode="auto">
          <a:xfrm>
            <a:off x="7309426" y="4905299"/>
            <a:ext cx="1577444" cy="1692053"/>
          </a:xfrm>
          <a:prstGeom prst="rect">
            <a:avLst/>
          </a:prstGeom>
          <a:noFill/>
          <a:effectLst>
            <a:outerShdw blurRad="165100" dist="38100" dir="2700000" sx="104000" sy="104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0148015"/>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984776" cy="4801314"/>
          </a:xfrm>
          <a:prstGeom prst="rect">
            <a:avLst/>
          </a:prstGeom>
        </p:spPr>
        <p:txBody>
          <a:bodyPr wrap="square">
            <a:spAutoFit/>
          </a:bodyPr>
          <a:lstStyle/>
          <a:p>
            <a:pPr marL="360363" indent="-360363">
              <a:spcAft>
                <a:spcPts val="600"/>
              </a:spcAft>
              <a:buClr>
                <a:schemeClr val="accent6">
                  <a:lumMod val="50000"/>
                </a:schemeClr>
              </a:buClr>
              <a:buFont typeface="Wingdings 3" panose="05040102010807070707" pitchFamily="18" charset="2"/>
              <a:buChar char=""/>
            </a:pPr>
            <a:r>
              <a:rPr lang="en-US" sz="1850" dirty="0"/>
              <a:t>Marketing is the management process involved in identifying, anticipating, and satisfying </a:t>
            </a:r>
            <a:r>
              <a:rPr lang="en-US" sz="1850" dirty="0" smtClean="0"/>
              <a:t>consumer requirements </a:t>
            </a:r>
            <a:r>
              <a:rPr lang="en-US" sz="1850" dirty="0"/>
              <a:t>profitably. Some observers might argue that this immediately presents a conflict of interest between the needs of consumers, who want products to be as cheap as possible, and businesses that want to make as much profit as possible. This need not be the case, for a number of reasons. </a:t>
            </a:r>
            <a:endParaRPr lang="en-US" sz="1850" dirty="0" smtClean="0"/>
          </a:p>
          <a:p>
            <a:pPr marL="360363" indent="-360363">
              <a:spcAft>
                <a:spcPts val="600"/>
              </a:spcAft>
              <a:buClr>
                <a:schemeClr val="accent6">
                  <a:lumMod val="50000"/>
                </a:schemeClr>
              </a:buClr>
              <a:buFont typeface="Wingdings 3" panose="05040102010807070707" pitchFamily="18" charset="2"/>
              <a:buChar char=""/>
            </a:pPr>
            <a:r>
              <a:rPr lang="en-US" sz="1850" dirty="0" smtClean="0"/>
              <a:t>First </a:t>
            </a:r>
            <a:r>
              <a:rPr lang="en-US" sz="1850" dirty="0"/>
              <a:t>of all many consumers are looking for quality rather than low prices - why would there be such a range of clothes outlets if this were not </a:t>
            </a:r>
            <a:r>
              <a:rPr lang="en-US" sz="1850" dirty="0" smtClean="0"/>
              <a:t>so?</a:t>
            </a:r>
          </a:p>
          <a:p>
            <a:pPr marL="360363" indent="-360363">
              <a:spcAft>
                <a:spcPts val="600"/>
              </a:spcAft>
              <a:buClr>
                <a:schemeClr val="accent6">
                  <a:lumMod val="50000"/>
                </a:schemeClr>
              </a:buClr>
              <a:buFont typeface="Wingdings 3" panose="05040102010807070707" pitchFamily="18" charset="2"/>
              <a:buChar char=""/>
            </a:pPr>
            <a:r>
              <a:rPr lang="en-US" sz="1850" dirty="0" smtClean="0"/>
              <a:t>Secondly</a:t>
            </a:r>
            <a:r>
              <a:rPr lang="en-US" sz="1850" dirty="0"/>
              <a:t>, even those who are price conscious can be satisfied at a profit if costs can be minimised and volumes </a:t>
            </a:r>
            <a:r>
              <a:rPr lang="en-US" sz="1850" dirty="0" err="1"/>
              <a:t>maximised</a:t>
            </a:r>
            <a:r>
              <a:rPr lang="en-US" sz="1850" dirty="0"/>
              <a:t>. Somewhere in between the two, other businesses will do well with their own </a:t>
            </a:r>
            <a:r>
              <a:rPr lang="en-US" sz="1850" b="1" dirty="0"/>
              <a:t>unique selling points (USPs) </a:t>
            </a:r>
            <a:r>
              <a:rPr lang="en-US" sz="1850" dirty="0"/>
              <a:t>and ways of offering value for </a:t>
            </a:r>
            <a:r>
              <a:rPr lang="en-US" sz="1850" dirty="0" smtClean="0"/>
              <a:t>money, e.g. a Chip Shop offering </a:t>
            </a:r>
            <a:r>
              <a:rPr lang="en-US" sz="1850" dirty="0"/>
              <a:t>a good value meal at a price that attracted the customers.</a:t>
            </a:r>
          </a:p>
        </p:txBody>
      </p:sp>
      <p:sp>
        <p:nvSpPr>
          <p:cNvPr id="6" name="Title 1"/>
          <p:cNvSpPr>
            <a:spLocks noGrp="1"/>
          </p:cNvSpPr>
          <p:nvPr>
            <p:ph type="title"/>
          </p:nvPr>
        </p:nvSpPr>
        <p:spPr>
          <a:xfrm>
            <a:off x="35496" y="72008"/>
            <a:ext cx="7704856" cy="548680"/>
          </a:xfrm>
        </p:spPr>
        <p:txBody>
          <a:bodyPr>
            <a:noAutofit/>
          </a:bodyPr>
          <a:lstStyle/>
          <a:p>
            <a:r>
              <a:rPr lang="en-GB" sz="3200" dirty="0"/>
              <a:t>1</a:t>
            </a:r>
            <a:r>
              <a:rPr lang="en-GB" sz="3200" dirty="0" smtClean="0"/>
              <a:t>.1 </a:t>
            </a:r>
            <a:r>
              <a:rPr lang="en-GB" sz="3200" dirty="0"/>
              <a:t>– </a:t>
            </a:r>
            <a:r>
              <a:rPr lang="en-US" sz="3200" dirty="0" smtClean="0"/>
              <a:t>Marketing Objectives - Marketing</a:t>
            </a:r>
            <a:endParaRPr lang="en-GB" sz="28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03</a:t>
            </a:r>
            <a:endParaRPr lang="en-GB" sz="1200" b="1" dirty="0">
              <a:latin typeface="Arial" panose="020B0604020202020204" pitchFamily="34" charset="0"/>
              <a:cs typeface="Arial" panose="020B0604020202020204" pitchFamily="34" charset="0"/>
            </a:endParaRPr>
          </a:p>
        </p:txBody>
      </p:sp>
      <p:sp>
        <p:nvSpPr>
          <p:cNvPr id="3" name="Rectangle 2"/>
          <p:cNvSpPr/>
          <p:nvPr/>
        </p:nvSpPr>
        <p:spPr>
          <a:xfrm>
            <a:off x="323528" y="6023029"/>
            <a:ext cx="8568952" cy="646331"/>
          </a:xfrm>
          <a:prstGeom prst="rect">
            <a:avLst/>
          </a:prstGeom>
          <a:solidFill>
            <a:schemeClr val="accent6">
              <a:lumMod val="40000"/>
              <a:lumOff val="60000"/>
            </a:schemeClr>
          </a:solidFill>
          <a:ln w="57150">
            <a:solidFill>
              <a:srgbClr val="002060"/>
            </a:solidFill>
            <a:prstDash val="solid"/>
          </a:ln>
        </p:spPr>
        <p:txBody>
          <a:bodyPr wrap="square">
            <a:spAutoFit/>
          </a:bodyPr>
          <a:lstStyle/>
          <a:p>
            <a:pPr indent="-190500" algn="just">
              <a:spcBef>
                <a:spcPts val="900"/>
              </a:spcBef>
              <a:spcAft>
                <a:spcPts val="0"/>
              </a:spcAft>
            </a:pPr>
            <a:r>
              <a:rPr lang="en-US" b="1" dirty="0"/>
              <a:t>Unique selling points </a:t>
            </a:r>
            <a:r>
              <a:rPr lang="en-US" dirty="0"/>
              <a:t>(USPs) are particular features of the product or service that a business offers its customers, characteristics that set it apart from competitors.</a:t>
            </a:r>
            <a:endParaRPr lang="en-GB" dirty="0"/>
          </a:p>
        </p:txBody>
      </p:sp>
      <p:pic>
        <p:nvPicPr>
          <p:cNvPr id="8194" name="Picture 2" descr="Image result for cheap biscuit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6296" y="2660949"/>
            <a:ext cx="1582888" cy="1056083"/>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rolex watch"/>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36296" y="1130551"/>
            <a:ext cx="1582888" cy="1360294"/>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Image result for wii u"/>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36296" y="5113119"/>
            <a:ext cx="1582888" cy="764153"/>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Image result for egypt corner shop"/>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10892"/>
          <a:stretch/>
        </p:blipFill>
        <p:spPr bwMode="auto">
          <a:xfrm>
            <a:off x="7236296" y="3902844"/>
            <a:ext cx="1582888" cy="1038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1353389"/>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984776" cy="5536900"/>
          </a:xfrm>
          <a:prstGeom prst="rect">
            <a:avLst/>
          </a:prstGeom>
        </p:spPr>
        <p:txBody>
          <a:bodyPr wrap="square">
            <a:spAutoFit/>
          </a:bodyPr>
          <a:lstStyle/>
          <a:p>
            <a:pPr marL="360363" indent="-360363">
              <a:spcAft>
                <a:spcPts val="600"/>
              </a:spcAft>
              <a:buClr>
                <a:schemeClr val="accent6">
                  <a:lumMod val="50000"/>
                </a:schemeClr>
              </a:buClr>
              <a:buFont typeface="Wingdings 3" panose="05040102010807070707" pitchFamily="18" charset="2"/>
              <a:buChar char=""/>
            </a:pPr>
            <a:r>
              <a:rPr lang="en-US" sz="1910" dirty="0"/>
              <a:t>Marketing objectives are the goals that a business is trying to achieve through its marketing. They could relate to profit or sales revenue or both. </a:t>
            </a:r>
            <a:r>
              <a:rPr lang="en-US" sz="1910" dirty="0" smtClean="0"/>
              <a:t>E.g., </a:t>
            </a:r>
            <a:r>
              <a:rPr lang="en-US" sz="1910" dirty="0"/>
              <a:t>many small businesses in the start-up phase will find a niche market where they can compete successfully with established businesses. Even so, they must make a profit to survive and must sell enough to cover costs. </a:t>
            </a:r>
            <a:endParaRPr lang="en-US" sz="1910" dirty="0" smtClean="0"/>
          </a:p>
          <a:p>
            <a:pPr marL="360363" indent="-360363">
              <a:spcAft>
                <a:spcPts val="600"/>
              </a:spcAft>
              <a:buClr>
                <a:schemeClr val="accent6">
                  <a:lumMod val="50000"/>
                </a:schemeClr>
              </a:buClr>
              <a:buFont typeface="Wingdings 3" panose="05040102010807070707" pitchFamily="18" charset="2"/>
              <a:buChar char=""/>
            </a:pPr>
            <a:r>
              <a:rPr lang="en-US" sz="1910" dirty="0" smtClean="0"/>
              <a:t>As </a:t>
            </a:r>
            <a:r>
              <a:rPr lang="en-US" sz="1910" dirty="0"/>
              <a:t>they become established they may see expanding output as their primary objective, perhaps aiming at an eventual mass market. This will require very different strategies, perhaps including lower prices. Good decisions in both situations require the best possible market research.</a:t>
            </a:r>
          </a:p>
          <a:p>
            <a:pPr marL="360363" indent="-360363">
              <a:spcAft>
                <a:spcPts val="600"/>
              </a:spcAft>
              <a:buClr>
                <a:schemeClr val="accent6">
                  <a:lumMod val="50000"/>
                </a:schemeClr>
              </a:buClr>
              <a:buFont typeface="Wingdings 3" panose="05040102010807070707" pitchFamily="18" charset="2"/>
              <a:buChar char=""/>
            </a:pPr>
            <a:r>
              <a:rPr lang="en-US" sz="1910" dirty="0"/>
              <a:t>At every stage of development, the business will have targets for sales revenue. Marketing objectives relate to the decisions that must be made as to prices, product design and advertising. Examples include increasing sales, raising brand awareness, enhancing brand or corporate image and promoting brand loyalty.</a:t>
            </a:r>
          </a:p>
        </p:txBody>
      </p:sp>
      <p:sp>
        <p:nvSpPr>
          <p:cNvPr id="6" name="Title 1"/>
          <p:cNvSpPr>
            <a:spLocks noGrp="1"/>
          </p:cNvSpPr>
          <p:nvPr>
            <p:ph type="title"/>
          </p:nvPr>
        </p:nvSpPr>
        <p:spPr>
          <a:xfrm>
            <a:off x="35496" y="72008"/>
            <a:ext cx="7704856" cy="548680"/>
          </a:xfrm>
        </p:spPr>
        <p:txBody>
          <a:bodyPr>
            <a:noAutofit/>
          </a:bodyPr>
          <a:lstStyle/>
          <a:p>
            <a:r>
              <a:rPr lang="en-GB" sz="3200" dirty="0"/>
              <a:t>1</a:t>
            </a:r>
            <a:r>
              <a:rPr lang="en-GB" sz="3200" dirty="0" smtClean="0"/>
              <a:t>.2 </a:t>
            </a:r>
            <a:r>
              <a:rPr lang="en-GB" sz="3200" dirty="0"/>
              <a:t>– </a:t>
            </a:r>
            <a:r>
              <a:rPr lang="en-US" sz="3200" dirty="0" smtClean="0"/>
              <a:t>Marketing Objectives - Research</a:t>
            </a:r>
            <a:endParaRPr lang="en-GB" sz="28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04</a:t>
            </a:r>
            <a:endParaRPr lang="en-GB" sz="1200" b="1" dirty="0">
              <a:latin typeface="Arial" panose="020B0604020202020204" pitchFamily="34" charset="0"/>
              <a:cs typeface="Arial" panose="020B0604020202020204" pitchFamily="34" charset="0"/>
            </a:endParaRPr>
          </a:p>
        </p:txBody>
      </p:sp>
      <p:pic>
        <p:nvPicPr>
          <p:cNvPr id="10242" name="Picture 2" descr="Image result for marketing objectiv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928" t="3426" r="2801" b="10417"/>
          <a:stretch/>
        </p:blipFill>
        <p:spPr bwMode="auto">
          <a:xfrm>
            <a:off x="7236296" y="1124744"/>
            <a:ext cx="1639958" cy="1225653"/>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marketing objectiv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890" t="11981" r="8209" b="15833"/>
          <a:stretch/>
        </p:blipFill>
        <p:spPr bwMode="auto">
          <a:xfrm>
            <a:off x="7236296" y="2500656"/>
            <a:ext cx="1639958" cy="784328"/>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Image result for marketing objectiv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304" r="25705" b="2871"/>
          <a:stretch/>
        </p:blipFill>
        <p:spPr bwMode="auto">
          <a:xfrm>
            <a:off x="7236296" y="3472102"/>
            <a:ext cx="1639958" cy="1757098"/>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10" descr="Image result for marketing objective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30466" y="5373215"/>
            <a:ext cx="1642945" cy="1256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2383465"/>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3700" b="1" dirty="0" smtClean="0"/>
              <a:t>1 – New Business Ideas - Expectations</a:t>
            </a:r>
          </a:p>
        </p:txBody>
      </p:sp>
      <p:sp>
        <p:nvSpPr>
          <p:cNvPr id="2" name="Rectangle 1"/>
          <p:cNvSpPr/>
          <p:nvPr/>
        </p:nvSpPr>
        <p:spPr>
          <a:xfrm>
            <a:off x="251520" y="1096426"/>
            <a:ext cx="8640960" cy="5355312"/>
          </a:xfrm>
          <a:prstGeom prst="rect">
            <a:avLst/>
          </a:prstGeom>
        </p:spPr>
        <p:txBody>
          <a:bodyPr wrap="square">
            <a:spAutoFit/>
          </a:bodyPr>
          <a:lstStyle/>
          <a:p>
            <a:pPr>
              <a:buClr>
                <a:schemeClr val="accent6">
                  <a:lumMod val="50000"/>
                </a:schemeClr>
              </a:buClr>
            </a:pPr>
            <a:r>
              <a:rPr lang="en-US" b="1" dirty="0"/>
              <a:t>What are examiners looking for</a:t>
            </a:r>
            <a:r>
              <a:rPr lang="en-US" b="1" dirty="0" smtClean="0"/>
              <a:t>?</a:t>
            </a:r>
            <a:endParaRPr lang="en-US" b="1" dirty="0"/>
          </a:p>
          <a:p>
            <a:pPr marL="457200" indent="-457200">
              <a:buClr>
                <a:schemeClr val="accent6">
                  <a:lumMod val="50000"/>
                </a:schemeClr>
              </a:buClr>
              <a:buFont typeface="Wingdings 3" panose="05040102010807070707" pitchFamily="18" charset="2"/>
              <a:buChar char=""/>
            </a:pPr>
            <a:r>
              <a:rPr lang="en-US" dirty="0"/>
              <a:t>Examiners use instructions to help you to decide the length and depth of your answer</a:t>
            </a:r>
            <a:r>
              <a:rPr lang="en-US" dirty="0" smtClean="0"/>
              <a:t>.</a:t>
            </a:r>
            <a:endParaRPr lang="en-US" dirty="0"/>
          </a:p>
          <a:p>
            <a:pPr>
              <a:buClr>
                <a:schemeClr val="accent6">
                  <a:lumMod val="50000"/>
                </a:schemeClr>
              </a:buClr>
            </a:pPr>
            <a:r>
              <a:rPr lang="en-US" b="1" dirty="0"/>
              <a:t>State, define, list, outline</a:t>
            </a:r>
          </a:p>
          <a:p>
            <a:pPr marL="457200" indent="-457200">
              <a:buClr>
                <a:schemeClr val="accent6">
                  <a:lumMod val="50000"/>
                </a:schemeClr>
              </a:buClr>
              <a:buFont typeface="Wingdings 3" panose="05040102010807070707" pitchFamily="18" charset="2"/>
              <a:buChar char=""/>
            </a:pPr>
            <a:r>
              <a:rPr lang="en-US" dirty="0"/>
              <a:t>These key words require short, concise answers, often recall of material that you have </a:t>
            </a:r>
            <a:r>
              <a:rPr lang="en-US" dirty="0" err="1"/>
              <a:t>memorised</a:t>
            </a:r>
            <a:r>
              <a:rPr lang="en-US" dirty="0" smtClean="0"/>
              <a:t>.</a:t>
            </a:r>
            <a:endParaRPr lang="en-US" dirty="0"/>
          </a:p>
          <a:p>
            <a:pPr>
              <a:buClr>
                <a:schemeClr val="accent6">
                  <a:lumMod val="50000"/>
                </a:schemeClr>
              </a:buClr>
            </a:pPr>
            <a:r>
              <a:rPr lang="en-US" b="1" dirty="0"/>
              <a:t>Explain, describe, discuss</a:t>
            </a:r>
          </a:p>
          <a:p>
            <a:pPr marL="457200" indent="-457200">
              <a:buClr>
                <a:schemeClr val="accent6">
                  <a:lumMod val="50000"/>
                </a:schemeClr>
              </a:buClr>
              <a:buFont typeface="Wingdings 3" panose="05040102010807070707" pitchFamily="18" charset="2"/>
              <a:buChar char=""/>
            </a:pPr>
            <a:r>
              <a:rPr lang="en-US" dirty="0"/>
              <a:t>Some reasoning or some reference to theory is needed, depending on the context.</a:t>
            </a:r>
          </a:p>
          <a:p>
            <a:pPr marL="457200" indent="-457200">
              <a:buClr>
                <a:schemeClr val="accent6">
                  <a:lumMod val="50000"/>
                </a:schemeClr>
              </a:buClr>
              <a:buFont typeface="Wingdings 3" panose="05040102010807070707" pitchFamily="18" charset="2"/>
              <a:buChar char=""/>
            </a:pPr>
            <a:r>
              <a:rPr lang="en-US" dirty="0"/>
              <a:t>Explaining and discussing require you to give a more detailed answer than when you are asked to ‘describe' something</a:t>
            </a:r>
            <a:r>
              <a:rPr lang="en-US" dirty="0" smtClean="0"/>
              <a:t>.</a:t>
            </a:r>
            <a:endParaRPr lang="en-US" dirty="0"/>
          </a:p>
          <a:p>
            <a:pPr>
              <a:buClr>
                <a:schemeClr val="accent6">
                  <a:lumMod val="50000"/>
                </a:schemeClr>
              </a:buClr>
            </a:pPr>
            <a:r>
              <a:rPr lang="en-US" b="1" dirty="0"/>
              <a:t>Apply</a:t>
            </a:r>
          </a:p>
          <a:p>
            <a:pPr marL="457200" indent="-457200">
              <a:buClr>
                <a:schemeClr val="accent6">
                  <a:lumMod val="50000"/>
                </a:schemeClr>
              </a:buClr>
              <a:buFont typeface="Wingdings 3" panose="05040102010807070707" pitchFamily="18" charset="2"/>
              <a:buChar char=""/>
            </a:pPr>
            <a:r>
              <a:rPr lang="en-US" dirty="0"/>
              <a:t>Here, you must make sure that you relate your answer to the given situation (this is always good practice in Business Studies exams</a:t>
            </a:r>
            <a:r>
              <a:rPr lang="en-US" dirty="0" smtClean="0"/>
              <a:t>).</a:t>
            </a:r>
            <a:endParaRPr lang="en-US" dirty="0"/>
          </a:p>
          <a:p>
            <a:pPr>
              <a:buClr>
                <a:schemeClr val="accent6">
                  <a:lumMod val="50000"/>
                </a:schemeClr>
              </a:buClr>
            </a:pPr>
            <a:r>
              <a:rPr lang="en-US" b="1" dirty="0"/>
              <a:t>Evaluate</a:t>
            </a:r>
          </a:p>
          <a:p>
            <a:pPr marL="457200" indent="-457200">
              <a:buClr>
                <a:schemeClr val="accent6">
                  <a:lumMod val="50000"/>
                </a:schemeClr>
              </a:buClr>
              <a:buFont typeface="Wingdings 3" panose="05040102010807070707" pitchFamily="18" charset="2"/>
              <a:buChar char=""/>
            </a:pPr>
            <a:r>
              <a:rPr lang="en-US" dirty="0"/>
              <a:t>You are required to provide full and detailed arguments, often ‘for' and ‘against', to show your depth of understanding</a:t>
            </a:r>
            <a:r>
              <a:rPr lang="en-US" dirty="0" smtClean="0"/>
              <a:t>.</a:t>
            </a:r>
            <a:endParaRPr lang="en-US" dirty="0"/>
          </a:p>
          <a:p>
            <a:pPr>
              <a:buClr>
                <a:schemeClr val="accent6">
                  <a:lumMod val="50000"/>
                </a:schemeClr>
              </a:buClr>
            </a:pPr>
            <a:r>
              <a:rPr lang="en-US" b="1" dirty="0"/>
              <a:t>Calculate</a:t>
            </a:r>
          </a:p>
          <a:p>
            <a:pPr marL="457200" indent="-457200">
              <a:buClr>
                <a:schemeClr val="accent6">
                  <a:lumMod val="50000"/>
                </a:schemeClr>
              </a:buClr>
              <a:buFont typeface="Wingdings 3" panose="05040102010807070707" pitchFamily="18" charset="2"/>
              <a:buChar char=""/>
            </a:pPr>
            <a:r>
              <a:rPr lang="en-US" dirty="0"/>
              <a:t>A numerical answer is required here</a:t>
            </a:r>
            <a:r>
              <a:rPr lang="en-US" dirty="0" smtClean="0"/>
              <a:t>.</a:t>
            </a:r>
            <a:endParaRPr lang="en-US" dirty="0"/>
          </a:p>
        </p:txBody>
      </p:sp>
    </p:spTree>
    <p:extLst>
      <p:ext uri="{BB962C8B-B14F-4D97-AF65-F5344CB8AC3E}">
        <p14:creationId xmlns:p14="http://schemas.microsoft.com/office/powerpoint/2010/main" val="2294758787"/>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816977"/>
          </a:xfrm>
          <a:prstGeom prst="rect">
            <a:avLst/>
          </a:prstGeom>
        </p:spPr>
        <p:txBody>
          <a:bodyPr wrap="square">
            <a:spAutoFit/>
          </a:bodyPr>
          <a:lstStyle/>
          <a:p>
            <a:pPr>
              <a:spcAft>
                <a:spcPts val="500"/>
              </a:spcAft>
              <a:buClr>
                <a:schemeClr val="accent6">
                  <a:lumMod val="50000"/>
                </a:schemeClr>
              </a:buClr>
            </a:pPr>
            <a:r>
              <a:rPr lang="en-US" b="1" dirty="0">
                <a:solidFill>
                  <a:srgbClr val="002060"/>
                </a:solidFill>
              </a:rPr>
              <a:t>Advertising and soaps</a:t>
            </a:r>
          </a:p>
          <a:p>
            <a:pPr marL="360363" indent="-360363">
              <a:spcAft>
                <a:spcPts val="500"/>
              </a:spcAft>
              <a:buClr>
                <a:schemeClr val="accent6">
                  <a:lumMod val="50000"/>
                </a:schemeClr>
              </a:buClr>
              <a:buFont typeface="Wingdings 3" panose="05040102010807070707" pitchFamily="18" charset="2"/>
              <a:buChar char=""/>
            </a:pPr>
            <a:r>
              <a:rPr lang="en-US" dirty="0" smtClean="0">
                <a:solidFill>
                  <a:srgbClr val="002060"/>
                </a:solidFill>
              </a:rPr>
              <a:t>In the UK, Coronation </a:t>
            </a:r>
            <a:r>
              <a:rPr lang="en-US" dirty="0">
                <a:solidFill>
                  <a:srgbClr val="002060"/>
                </a:solidFill>
              </a:rPr>
              <a:t>Street has been shown on ITV in </a:t>
            </a:r>
            <a:r>
              <a:rPr lang="en-US" dirty="0" smtClean="0">
                <a:solidFill>
                  <a:srgbClr val="002060"/>
                </a:solidFill>
              </a:rPr>
              <a:t>the </a:t>
            </a:r>
            <a:br>
              <a:rPr lang="en-US" dirty="0" smtClean="0">
                <a:solidFill>
                  <a:srgbClr val="002060"/>
                </a:solidFill>
              </a:rPr>
            </a:br>
            <a:r>
              <a:rPr lang="en-US" dirty="0" smtClean="0">
                <a:solidFill>
                  <a:srgbClr val="002060"/>
                </a:solidFill>
              </a:rPr>
              <a:t>UK </a:t>
            </a:r>
            <a:r>
              <a:rPr lang="en-US" dirty="0">
                <a:solidFill>
                  <a:srgbClr val="002060"/>
                </a:solidFill>
              </a:rPr>
              <a:t>for over 50 years. The 'soap' is considered to be </a:t>
            </a:r>
            <a:r>
              <a:rPr lang="en-US" dirty="0" smtClean="0">
                <a:solidFill>
                  <a:srgbClr val="002060"/>
                </a:solidFill>
              </a:rPr>
              <a:t>prime </a:t>
            </a:r>
            <a:br>
              <a:rPr lang="en-US" dirty="0" smtClean="0">
                <a:solidFill>
                  <a:srgbClr val="002060"/>
                </a:solidFill>
              </a:rPr>
            </a:br>
            <a:r>
              <a:rPr lang="en-US" dirty="0" smtClean="0">
                <a:solidFill>
                  <a:srgbClr val="002060"/>
                </a:solidFill>
              </a:rPr>
              <a:t>time </a:t>
            </a:r>
            <a:r>
              <a:rPr lang="en-US" dirty="0">
                <a:solidFill>
                  <a:srgbClr val="002060"/>
                </a:solidFill>
              </a:rPr>
              <a:t>television and as such, because of its large </a:t>
            </a:r>
            <a:r>
              <a:rPr lang="en-US" dirty="0" smtClean="0">
                <a:solidFill>
                  <a:srgbClr val="002060"/>
                </a:solidFill>
              </a:rPr>
              <a:t>audiences</a:t>
            </a:r>
            <a:r>
              <a:rPr lang="en-US" dirty="0">
                <a:solidFill>
                  <a:srgbClr val="002060"/>
                </a:solidFill>
              </a:rPr>
              <a:t>, </a:t>
            </a:r>
            <a:r>
              <a:rPr lang="en-US" dirty="0" smtClean="0">
                <a:solidFill>
                  <a:srgbClr val="002060"/>
                </a:solidFill>
              </a:rPr>
              <a:t/>
            </a:r>
            <a:br>
              <a:rPr lang="en-US" dirty="0" smtClean="0">
                <a:solidFill>
                  <a:srgbClr val="002060"/>
                </a:solidFill>
              </a:rPr>
            </a:br>
            <a:r>
              <a:rPr lang="en-US" dirty="0" smtClean="0">
                <a:solidFill>
                  <a:srgbClr val="002060"/>
                </a:solidFill>
              </a:rPr>
              <a:t>which </a:t>
            </a:r>
            <a:r>
              <a:rPr lang="en-US" dirty="0">
                <a:solidFill>
                  <a:srgbClr val="002060"/>
                </a:solidFill>
              </a:rPr>
              <a:t>in the early days of commercial television </a:t>
            </a:r>
            <a:r>
              <a:rPr lang="en-US" dirty="0" smtClean="0">
                <a:solidFill>
                  <a:srgbClr val="002060"/>
                </a:solidFill>
              </a:rPr>
              <a:t>would </a:t>
            </a:r>
            <a:r>
              <a:rPr lang="en-US" dirty="0">
                <a:solidFill>
                  <a:srgbClr val="002060"/>
                </a:solidFill>
              </a:rPr>
              <a:t>often </a:t>
            </a:r>
            <a:r>
              <a:rPr lang="en-US" dirty="0" smtClean="0">
                <a:solidFill>
                  <a:srgbClr val="002060"/>
                </a:solidFill>
              </a:rPr>
              <a:t/>
            </a:r>
            <a:br>
              <a:rPr lang="en-US" dirty="0" smtClean="0">
                <a:solidFill>
                  <a:srgbClr val="002060"/>
                </a:solidFill>
              </a:rPr>
            </a:br>
            <a:r>
              <a:rPr lang="en-US" dirty="0" smtClean="0">
                <a:solidFill>
                  <a:srgbClr val="002060"/>
                </a:solidFill>
              </a:rPr>
              <a:t>exceed </a:t>
            </a:r>
            <a:r>
              <a:rPr lang="en-US" dirty="0">
                <a:solidFill>
                  <a:srgbClr val="002060"/>
                </a:solidFill>
              </a:rPr>
              <a:t>20 million, commanded top prices for </a:t>
            </a:r>
            <a:r>
              <a:rPr lang="en-US" dirty="0" smtClean="0">
                <a:solidFill>
                  <a:srgbClr val="002060"/>
                </a:solidFill>
              </a:rPr>
              <a:t>advertisements</a:t>
            </a:r>
            <a:r>
              <a:rPr lang="en-US" dirty="0">
                <a:solidFill>
                  <a:srgbClr val="002060"/>
                </a:solidFill>
              </a:rPr>
              <a:t>. </a:t>
            </a:r>
            <a:endParaRPr lang="en-US" dirty="0" smtClean="0">
              <a:solidFill>
                <a:srgbClr val="002060"/>
              </a:solidFill>
            </a:endParaRPr>
          </a:p>
          <a:p>
            <a:pPr marL="360363" indent="-360363">
              <a:spcAft>
                <a:spcPts val="500"/>
              </a:spcAft>
              <a:buClr>
                <a:schemeClr val="accent6">
                  <a:lumMod val="50000"/>
                </a:schemeClr>
              </a:buClr>
              <a:buFont typeface="Wingdings 3" panose="05040102010807070707" pitchFamily="18" charset="2"/>
              <a:buChar char=""/>
            </a:pPr>
            <a:r>
              <a:rPr lang="en-US" dirty="0" smtClean="0">
                <a:solidFill>
                  <a:srgbClr val="002060"/>
                </a:solidFill>
              </a:rPr>
              <a:t>In </a:t>
            </a:r>
            <a:r>
              <a:rPr lang="en-US" dirty="0">
                <a:solidFill>
                  <a:srgbClr val="002060"/>
                </a:solidFill>
              </a:rPr>
              <a:t>those days cigarette advertising was frequently seen on </a:t>
            </a:r>
            <a:r>
              <a:rPr lang="en-US" dirty="0" smtClean="0">
                <a:solidFill>
                  <a:srgbClr val="002060"/>
                </a:solidFill>
              </a:rPr>
              <a:t/>
            </a:r>
            <a:br>
              <a:rPr lang="en-US" dirty="0" smtClean="0">
                <a:solidFill>
                  <a:srgbClr val="002060"/>
                </a:solidFill>
              </a:rPr>
            </a:br>
            <a:r>
              <a:rPr lang="en-US" dirty="0" smtClean="0">
                <a:solidFill>
                  <a:srgbClr val="002060"/>
                </a:solidFill>
              </a:rPr>
              <a:t>commercial </a:t>
            </a:r>
            <a:r>
              <a:rPr lang="en-US" dirty="0">
                <a:solidFill>
                  <a:srgbClr val="002060"/>
                </a:solidFill>
              </a:rPr>
              <a:t>channels and an advert for Strand cigarettes was shown in the </a:t>
            </a:r>
            <a:r>
              <a:rPr lang="en-US" dirty="0" smtClean="0">
                <a:solidFill>
                  <a:srgbClr val="002060"/>
                </a:solidFill>
              </a:rPr>
              <a:t>program's </a:t>
            </a:r>
            <a:r>
              <a:rPr lang="en-US" dirty="0">
                <a:solidFill>
                  <a:srgbClr val="002060"/>
                </a:solidFill>
              </a:rPr>
              <a:t>commercial break. It featured a man in a long raincoat with the collar turned up, standing under a viaduct that looked similar to one in the </a:t>
            </a:r>
            <a:r>
              <a:rPr lang="en-US" dirty="0" smtClean="0">
                <a:solidFill>
                  <a:srgbClr val="002060"/>
                </a:solidFill>
              </a:rPr>
              <a:t>program. </a:t>
            </a:r>
            <a:r>
              <a:rPr lang="en-US" dirty="0">
                <a:solidFill>
                  <a:srgbClr val="002060"/>
                </a:solidFill>
              </a:rPr>
              <a:t>The advert had a strap line - </a:t>
            </a:r>
            <a:r>
              <a:rPr lang="en-US" i="1" dirty="0">
                <a:solidFill>
                  <a:srgbClr val="002060"/>
                </a:solidFill>
              </a:rPr>
              <a:t>'you're never alone with a Strand</a:t>
            </a:r>
            <a:r>
              <a:rPr lang="en-US" dirty="0">
                <a:solidFill>
                  <a:srgbClr val="002060"/>
                </a:solidFill>
              </a:rPr>
              <a:t>'. </a:t>
            </a:r>
            <a:endParaRPr lang="en-US" dirty="0" smtClean="0">
              <a:solidFill>
                <a:srgbClr val="002060"/>
              </a:solidFill>
            </a:endParaRPr>
          </a:p>
          <a:p>
            <a:pPr marL="360363" indent="-360363">
              <a:spcAft>
                <a:spcPts val="500"/>
              </a:spcAft>
              <a:buClr>
                <a:schemeClr val="accent6">
                  <a:lumMod val="50000"/>
                </a:schemeClr>
              </a:buClr>
              <a:buFont typeface="Wingdings 3" panose="05040102010807070707" pitchFamily="18" charset="2"/>
              <a:buChar char=""/>
            </a:pPr>
            <a:r>
              <a:rPr lang="en-US" dirty="0" smtClean="0">
                <a:solidFill>
                  <a:srgbClr val="002060"/>
                </a:solidFill>
              </a:rPr>
              <a:t>Advertisers </a:t>
            </a:r>
            <a:r>
              <a:rPr lang="en-US" dirty="0">
                <a:solidFill>
                  <a:srgbClr val="002060"/>
                </a:solidFill>
              </a:rPr>
              <a:t>who paid mega money for prime time slots expected to see large increases in sales. This campaign failed. Follow-up research found out that smokers perceived the 'man in the mac' to be lonely and they didn't want to be seen in the same way.</a:t>
            </a:r>
          </a:p>
          <a:p>
            <a:pPr>
              <a:spcAft>
                <a:spcPts val="500"/>
              </a:spcAft>
              <a:buClr>
                <a:schemeClr val="accent6">
                  <a:lumMod val="50000"/>
                </a:schemeClr>
              </a:buClr>
            </a:pPr>
            <a:r>
              <a:rPr lang="en-US" b="1" dirty="0">
                <a:solidFill>
                  <a:srgbClr val="F53939"/>
                </a:solidFill>
              </a:rPr>
              <a:t>Questions</a:t>
            </a:r>
          </a:p>
          <a:p>
            <a:pPr marL="360363" indent="-360363">
              <a:spcAft>
                <a:spcPts val="500"/>
              </a:spcAft>
              <a:buClr>
                <a:schemeClr val="accent6">
                  <a:lumMod val="50000"/>
                </a:schemeClr>
              </a:buClr>
              <a:buFont typeface="+mj-lt"/>
              <a:buAutoNum type="arabicPeriod"/>
            </a:pPr>
            <a:r>
              <a:rPr lang="en-US" dirty="0" smtClean="0">
                <a:solidFill>
                  <a:srgbClr val="F53939"/>
                </a:solidFill>
              </a:rPr>
              <a:t>Why </a:t>
            </a:r>
            <a:r>
              <a:rPr lang="en-US" dirty="0">
                <a:solidFill>
                  <a:srgbClr val="F53939"/>
                </a:solidFill>
              </a:rPr>
              <a:t>is market research important?</a:t>
            </a:r>
          </a:p>
          <a:p>
            <a:pPr marL="360363" indent="-360363">
              <a:spcAft>
                <a:spcPts val="500"/>
              </a:spcAft>
              <a:buClr>
                <a:schemeClr val="accent6">
                  <a:lumMod val="50000"/>
                </a:schemeClr>
              </a:buClr>
              <a:buFont typeface="+mj-lt"/>
              <a:buAutoNum type="arabicPeriod"/>
            </a:pPr>
            <a:r>
              <a:rPr lang="en-US" dirty="0" smtClean="0">
                <a:solidFill>
                  <a:srgbClr val="F53939"/>
                </a:solidFill>
              </a:rPr>
              <a:t>What </a:t>
            </a:r>
            <a:r>
              <a:rPr lang="en-US" dirty="0">
                <a:solidFill>
                  <a:srgbClr val="F53939"/>
                </a:solidFill>
              </a:rPr>
              <a:t>kinds of market research might have prevented the above situation? Be as precise as you can.</a:t>
            </a:r>
          </a:p>
        </p:txBody>
      </p:sp>
      <p:sp>
        <p:nvSpPr>
          <p:cNvPr id="6" name="Title 1"/>
          <p:cNvSpPr>
            <a:spLocks noGrp="1"/>
          </p:cNvSpPr>
          <p:nvPr>
            <p:ph type="title"/>
          </p:nvPr>
        </p:nvSpPr>
        <p:spPr>
          <a:xfrm>
            <a:off x="35496" y="72008"/>
            <a:ext cx="7704856" cy="548680"/>
          </a:xfrm>
        </p:spPr>
        <p:txBody>
          <a:bodyPr>
            <a:noAutofit/>
          </a:bodyPr>
          <a:lstStyle/>
          <a:p>
            <a:r>
              <a:rPr lang="en-GB" sz="3600" dirty="0"/>
              <a:t>1</a:t>
            </a:r>
            <a:r>
              <a:rPr lang="en-GB" sz="3600" dirty="0" smtClean="0"/>
              <a:t>.2 </a:t>
            </a:r>
            <a:r>
              <a:rPr lang="en-GB" sz="3600" dirty="0"/>
              <a:t>– </a:t>
            </a:r>
            <a:r>
              <a:rPr lang="en-US" sz="3600" dirty="0" smtClean="0"/>
              <a:t>Market Research</a:t>
            </a:r>
            <a:endParaRPr lang="en-GB" sz="32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04</a:t>
            </a:r>
            <a:endParaRPr lang="en-GB" sz="1200" b="1" dirty="0">
              <a:latin typeface="Arial" panose="020B0604020202020204" pitchFamily="34" charset="0"/>
              <a:cs typeface="Arial" panose="020B0604020202020204" pitchFamily="34" charset="0"/>
            </a:endParaRPr>
          </a:p>
        </p:txBody>
      </p:sp>
      <p:pic>
        <p:nvPicPr>
          <p:cNvPr id="3" name="Unit 02 - 2 - Strand cigarettes - Lonely Ma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948264" y="1124267"/>
            <a:ext cx="1944216" cy="1458162"/>
          </a:xfrm>
          <a:prstGeom prst="rect">
            <a:avLst/>
          </a:prstGeom>
        </p:spPr>
      </p:pic>
      <p:sp>
        <p:nvSpPr>
          <p:cNvPr id="5" name="TextBox 4">
            <a:hlinkClick r:id="rId6" action="ppaction://hlinkfile"/>
          </p:cNvPr>
          <p:cNvSpPr txBox="1"/>
          <p:nvPr/>
        </p:nvSpPr>
        <p:spPr>
          <a:xfrm>
            <a:off x="7308304" y="2636912"/>
            <a:ext cx="1296144" cy="338554"/>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1600" dirty="0" smtClean="0"/>
              <a:t>Click Here</a:t>
            </a:r>
            <a:endParaRPr lang="en-GB" sz="1600" dirty="0"/>
          </a:p>
        </p:txBody>
      </p:sp>
    </p:spTree>
    <p:extLst>
      <p:ext uri="{BB962C8B-B14F-4D97-AF65-F5344CB8AC3E}">
        <p14:creationId xmlns:p14="http://schemas.microsoft.com/office/powerpoint/2010/main" val="2184277502"/>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4773102"/>
          </a:xfrm>
          <a:prstGeom prst="rect">
            <a:avLst/>
          </a:prstGeom>
        </p:spPr>
        <p:txBody>
          <a:bodyPr wrap="square">
            <a:spAutoFit/>
          </a:bodyPr>
          <a:lstStyle/>
          <a:p>
            <a:pPr marL="360363" indent="-360363">
              <a:spcAft>
                <a:spcPts val="500"/>
              </a:spcAft>
              <a:buClr>
                <a:schemeClr val="accent6">
                  <a:lumMod val="50000"/>
                </a:schemeClr>
              </a:buClr>
              <a:buFont typeface="Wingdings 3" panose="05040102010807070707" pitchFamily="18" charset="2"/>
              <a:buChar char=""/>
            </a:pPr>
            <a:r>
              <a:rPr lang="en-US" sz="2000" dirty="0"/>
              <a:t>Market research can be quantitative or qualitative. </a:t>
            </a:r>
            <a:r>
              <a:rPr lang="en-US" sz="2000" dirty="0" smtClean="0"/>
              <a:t>It </a:t>
            </a:r>
            <a:r>
              <a:rPr lang="en-US" sz="2000" dirty="0"/>
              <a:t>involves collecting, collating and </a:t>
            </a:r>
            <a:r>
              <a:rPr lang="en-US" sz="2000" dirty="0" err="1"/>
              <a:t>analysing</a:t>
            </a:r>
            <a:r>
              <a:rPr lang="en-US" sz="2000" dirty="0"/>
              <a:t> data to be used in the marketing of goods and services. This information is designed to help entrepreneurs make better business decisions. Good market research may show what ideas not to pursue but even marketing agencies can get it wrong sometimes. Still, better research might have stopped the Coronation Street advert from being a flop</a:t>
            </a:r>
            <a:r>
              <a:rPr lang="en-US" sz="2000" dirty="0" smtClean="0"/>
              <a:t>.</a:t>
            </a:r>
          </a:p>
          <a:p>
            <a:pPr marL="360363" indent="-360363">
              <a:spcAft>
                <a:spcPts val="500"/>
              </a:spcAft>
              <a:buClr>
                <a:schemeClr val="accent6">
                  <a:lumMod val="50000"/>
                </a:schemeClr>
              </a:buClr>
              <a:buFont typeface="Wingdings 3" panose="05040102010807070707" pitchFamily="18" charset="2"/>
              <a:buChar char=""/>
            </a:pPr>
            <a:r>
              <a:rPr lang="en-US" sz="2000" dirty="0" smtClean="0"/>
              <a:t>A </a:t>
            </a:r>
            <a:r>
              <a:rPr lang="en-US" sz="2000" dirty="0"/>
              <a:t>key factor for many potential businesses may be the market size and in particular, whether the market is growing or not. In a time of recession many markets will be shrinking. But this does not mean that all businesses face a declining market. Some people may be buying fish and chips </a:t>
            </a:r>
            <a:r>
              <a:rPr lang="en-US" sz="2000" dirty="0" smtClean="0"/>
              <a:t>instead </a:t>
            </a:r>
            <a:r>
              <a:rPr lang="en-US" sz="2000" dirty="0"/>
              <a:t>of going out for a meal. Brighton did well in the summers of 2009 and 2010 because many people went there for a day out when they had to forego expensive holidays during the recession. This means that careful thought has to be given to market positioning</a:t>
            </a:r>
            <a:r>
              <a:rPr lang="en-US" sz="2000" dirty="0" smtClean="0"/>
              <a:t>.</a:t>
            </a:r>
            <a:endParaRPr lang="en-US" sz="2000" dirty="0"/>
          </a:p>
        </p:txBody>
      </p:sp>
      <p:sp>
        <p:nvSpPr>
          <p:cNvPr id="6" name="Title 1"/>
          <p:cNvSpPr>
            <a:spLocks noGrp="1"/>
          </p:cNvSpPr>
          <p:nvPr>
            <p:ph type="title"/>
          </p:nvPr>
        </p:nvSpPr>
        <p:spPr>
          <a:xfrm>
            <a:off x="35496" y="72008"/>
            <a:ext cx="7704856" cy="548680"/>
          </a:xfrm>
        </p:spPr>
        <p:txBody>
          <a:bodyPr>
            <a:noAutofit/>
          </a:bodyPr>
          <a:lstStyle/>
          <a:p>
            <a:r>
              <a:rPr lang="en-GB" sz="3600" dirty="0"/>
              <a:t>1</a:t>
            </a:r>
            <a:r>
              <a:rPr lang="en-GB" sz="3600" dirty="0" smtClean="0"/>
              <a:t>.2 </a:t>
            </a:r>
            <a:r>
              <a:rPr lang="en-GB" sz="3600" dirty="0"/>
              <a:t>– </a:t>
            </a:r>
            <a:r>
              <a:rPr lang="en-US" sz="3600" dirty="0" smtClean="0"/>
              <a:t>Market Research</a:t>
            </a:r>
            <a:endParaRPr lang="en-GB" sz="32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04</a:t>
            </a:r>
            <a:endParaRPr lang="en-GB" sz="1200" b="1" dirty="0">
              <a:latin typeface="Arial" panose="020B0604020202020204" pitchFamily="34" charset="0"/>
              <a:cs typeface="Arial" panose="020B0604020202020204" pitchFamily="34" charset="0"/>
            </a:endParaRPr>
          </a:p>
        </p:txBody>
      </p:sp>
      <p:sp>
        <p:nvSpPr>
          <p:cNvPr id="8" name="Rectangle 7"/>
          <p:cNvSpPr/>
          <p:nvPr/>
        </p:nvSpPr>
        <p:spPr>
          <a:xfrm>
            <a:off x="323528" y="6023029"/>
            <a:ext cx="8568952" cy="646331"/>
          </a:xfrm>
          <a:prstGeom prst="rect">
            <a:avLst/>
          </a:prstGeom>
          <a:solidFill>
            <a:schemeClr val="accent6">
              <a:lumMod val="40000"/>
              <a:lumOff val="60000"/>
            </a:schemeClr>
          </a:solidFill>
          <a:ln w="57150">
            <a:solidFill>
              <a:srgbClr val="002060"/>
            </a:solidFill>
            <a:prstDash val="solid"/>
          </a:ln>
        </p:spPr>
        <p:txBody>
          <a:bodyPr wrap="square">
            <a:spAutoFit/>
          </a:bodyPr>
          <a:lstStyle/>
          <a:p>
            <a:pPr indent="-190500" algn="just">
              <a:spcBef>
                <a:spcPts val="900"/>
              </a:spcBef>
              <a:spcAft>
                <a:spcPts val="0"/>
              </a:spcAft>
            </a:pPr>
            <a:r>
              <a:rPr lang="en-US" b="1" dirty="0"/>
              <a:t>Unique selling points </a:t>
            </a:r>
            <a:r>
              <a:rPr lang="en-US" dirty="0"/>
              <a:t>(USPs) are particular features of the product or service that a business offers its customers, characteristics that set it apart from competitors.</a:t>
            </a:r>
            <a:endParaRPr lang="en-GB" dirty="0"/>
          </a:p>
        </p:txBody>
      </p:sp>
    </p:spTree>
    <p:extLst>
      <p:ext uri="{BB962C8B-B14F-4D97-AF65-F5344CB8AC3E}">
        <p14:creationId xmlns:p14="http://schemas.microsoft.com/office/powerpoint/2010/main" val="3520667506"/>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775940"/>
          </a:xfrm>
          <a:prstGeom prst="rect">
            <a:avLst/>
          </a:prstGeom>
        </p:spPr>
        <p:txBody>
          <a:bodyPr wrap="square">
            <a:spAutoFit/>
          </a:bodyPr>
          <a:lstStyle/>
          <a:p>
            <a:pPr marL="360363" indent="-360363">
              <a:spcAft>
                <a:spcPts val="500"/>
              </a:spcAft>
              <a:buClr>
                <a:schemeClr val="accent6">
                  <a:lumMod val="50000"/>
                </a:schemeClr>
              </a:buClr>
              <a:buFont typeface="Wingdings 3" panose="05040102010807070707" pitchFamily="18" charset="2"/>
              <a:buChar char=""/>
            </a:pPr>
            <a:r>
              <a:rPr lang="en-US" sz="1900" dirty="0"/>
              <a:t>In general, all businesses need to be </a:t>
            </a:r>
            <a:r>
              <a:rPr lang="en-US" sz="1900" b="1" dirty="0">
                <a:solidFill>
                  <a:srgbClr val="FF0000"/>
                </a:solidFill>
              </a:rPr>
              <a:t>market oriented</a:t>
            </a:r>
            <a:r>
              <a:rPr lang="en-US" sz="1900" dirty="0"/>
              <a:t>. They can increase both sales and profits when they study customer requirements and adapt when these change - as they frequently do. Strategic planning has to take account of both consumer preferences and competition from other businesses. Market research is therefore a key element in successful business planning. </a:t>
            </a:r>
          </a:p>
          <a:p>
            <a:pPr marL="360363" indent="-360363">
              <a:spcAft>
                <a:spcPts val="500"/>
              </a:spcAft>
              <a:buClr>
                <a:schemeClr val="accent6">
                  <a:lumMod val="50000"/>
                </a:schemeClr>
              </a:buClr>
              <a:buFont typeface="Wingdings 3" panose="05040102010807070707" pitchFamily="18" charset="2"/>
              <a:buChar char=""/>
            </a:pPr>
            <a:r>
              <a:rPr lang="en-US" sz="1900" dirty="0" smtClean="0"/>
              <a:t>All </a:t>
            </a:r>
            <a:r>
              <a:rPr lang="en-US" sz="1900" dirty="0"/>
              <a:t>businesses need to identify a target market. Where markets are segmented, maybe by location or consumer preferences, businesses will be able to find specific niches where their products can compete successfully. Pricing, quality, attractiveness and value for money will be crucial. Planning the details creates a </a:t>
            </a:r>
            <a:r>
              <a:rPr lang="en-US" sz="1900" dirty="0" smtClean="0"/>
              <a:t/>
            </a:r>
            <a:br>
              <a:rPr lang="en-US" sz="1900" dirty="0" smtClean="0"/>
            </a:br>
            <a:r>
              <a:rPr lang="en-US" sz="1900" dirty="0" smtClean="0"/>
              <a:t>need </a:t>
            </a:r>
            <a:r>
              <a:rPr lang="en-US" sz="1900" dirty="0"/>
              <a:t>for the best possible information.</a:t>
            </a:r>
          </a:p>
          <a:p>
            <a:pPr marL="360363" indent="-360363">
              <a:spcAft>
                <a:spcPts val="500"/>
              </a:spcAft>
              <a:buClr>
                <a:schemeClr val="accent6">
                  <a:lumMod val="50000"/>
                </a:schemeClr>
              </a:buClr>
              <a:buFont typeface="Wingdings 3" panose="05040102010807070707" pitchFamily="18" charset="2"/>
              <a:buChar char=""/>
            </a:pPr>
            <a:r>
              <a:rPr lang="en-US" sz="1900" dirty="0"/>
              <a:t>For many bigger businesses, those </a:t>
            </a:r>
            <a:r>
              <a:rPr lang="en-US" sz="1900" dirty="0" smtClean="0"/>
              <a:t>with</a:t>
            </a:r>
            <a:br>
              <a:rPr lang="en-US" sz="1900" dirty="0" smtClean="0"/>
            </a:br>
            <a:r>
              <a:rPr lang="en-US" sz="1900" dirty="0" smtClean="0"/>
              <a:t>mass </a:t>
            </a:r>
            <a:r>
              <a:rPr lang="en-US" sz="1900" dirty="0"/>
              <a:t>markets, increasing market </a:t>
            </a:r>
            <a:r>
              <a:rPr lang="en-US" sz="1900" dirty="0" smtClean="0"/>
              <a:t>share </a:t>
            </a:r>
            <a:br>
              <a:rPr lang="en-US" sz="1900" dirty="0" smtClean="0"/>
            </a:br>
            <a:r>
              <a:rPr lang="en-US" sz="1900" dirty="0" smtClean="0"/>
              <a:t>is </a:t>
            </a:r>
            <a:r>
              <a:rPr lang="en-US" sz="1900" dirty="0"/>
              <a:t>an important goal. This may </a:t>
            </a:r>
            <a:r>
              <a:rPr lang="en-US" sz="1900" dirty="0" smtClean="0"/>
              <a:t>mean </a:t>
            </a:r>
            <a:br>
              <a:rPr lang="en-US" sz="1900" dirty="0" smtClean="0"/>
            </a:br>
            <a:r>
              <a:rPr lang="en-US" sz="1900" dirty="0" smtClean="0"/>
              <a:t>planning </a:t>
            </a:r>
            <a:r>
              <a:rPr lang="en-US" sz="1900" dirty="0"/>
              <a:t>a range of carefully </a:t>
            </a:r>
            <a:r>
              <a:rPr lang="en-US" sz="1900" dirty="0" smtClean="0"/>
              <a:t>positioned </a:t>
            </a:r>
            <a:br>
              <a:rPr lang="en-US" sz="1900" dirty="0" smtClean="0"/>
            </a:br>
            <a:r>
              <a:rPr lang="en-US" sz="1900" dirty="0" smtClean="0"/>
              <a:t>products </a:t>
            </a:r>
            <a:r>
              <a:rPr lang="en-US" sz="1900" dirty="0"/>
              <a:t>so that they can </a:t>
            </a:r>
            <a:r>
              <a:rPr lang="en-US" sz="1900" dirty="0" smtClean="0"/>
              <a:t>access </a:t>
            </a:r>
            <a:r>
              <a:rPr lang="en-US" sz="1900" dirty="0"/>
              <a:t>as </a:t>
            </a:r>
            <a:r>
              <a:rPr lang="en-US" sz="1900" dirty="0" smtClean="0"/>
              <a:t/>
            </a:r>
            <a:br>
              <a:rPr lang="en-US" sz="1900" dirty="0" smtClean="0"/>
            </a:br>
            <a:r>
              <a:rPr lang="en-US" sz="1900" dirty="0" smtClean="0"/>
              <a:t>many </a:t>
            </a:r>
            <a:r>
              <a:rPr lang="en-US" sz="1900" dirty="0"/>
              <a:t>different market </a:t>
            </a:r>
            <a:r>
              <a:rPr lang="en-US" sz="1900" dirty="0" smtClean="0"/>
              <a:t>segments </a:t>
            </a:r>
            <a:r>
              <a:rPr lang="en-US" sz="1900" dirty="0"/>
              <a:t>as </a:t>
            </a:r>
            <a:r>
              <a:rPr lang="en-US" sz="1900" dirty="0" smtClean="0"/>
              <a:t/>
            </a:r>
            <a:br>
              <a:rPr lang="en-US" sz="1900" dirty="0" smtClean="0"/>
            </a:br>
            <a:r>
              <a:rPr lang="en-US" sz="1900" dirty="0" smtClean="0"/>
              <a:t>possible</a:t>
            </a:r>
            <a:r>
              <a:rPr lang="en-US" sz="1900" dirty="0"/>
              <a:t>.</a:t>
            </a:r>
          </a:p>
        </p:txBody>
      </p:sp>
      <p:sp>
        <p:nvSpPr>
          <p:cNvPr id="6" name="Title 1"/>
          <p:cNvSpPr>
            <a:spLocks noGrp="1"/>
          </p:cNvSpPr>
          <p:nvPr>
            <p:ph type="title"/>
          </p:nvPr>
        </p:nvSpPr>
        <p:spPr>
          <a:xfrm>
            <a:off x="35496" y="72008"/>
            <a:ext cx="7704856" cy="548680"/>
          </a:xfrm>
        </p:spPr>
        <p:txBody>
          <a:bodyPr>
            <a:noAutofit/>
          </a:bodyPr>
          <a:lstStyle/>
          <a:p>
            <a:r>
              <a:rPr lang="en-GB" sz="3600" dirty="0"/>
              <a:t>1</a:t>
            </a:r>
            <a:r>
              <a:rPr lang="en-GB" sz="3600" dirty="0" smtClean="0"/>
              <a:t>.2 </a:t>
            </a:r>
            <a:r>
              <a:rPr lang="en-GB" sz="3600" dirty="0"/>
              <a:t>– </a:t>
            </a:r>
            <a:r>
              <a:rPr lang="en-US" sz="3600" dirty="0" smtClean="0"/>
              <a:t>Market Research</a:t>
            </a:r>
            <a:endParaRPr lang="en-GB" sz="32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04</a:t>
            </a:r>
            <a:endParaRPr lang="en-GB" sz="1200" b="1" dirty="0">
              <a:latin typeface="Arial" panose="020B0604020202020204" pitchFamily="34" charset="0"/>
              <a:cs typeface="Arial" panose="020B0604020202020204" pitchFamily="34" charset="0"/>
            </a:endParaRPr>
          </a:p>
        </p:txBody>
      </p:sp>
      <p:pic>
        <p:nvPicPr>
          <p:cNvPr id="11266" name="Picture 2" descr="Image result for forms of market resear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4221088"/>
            <a:ext cx="3888432"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2606471"/>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4021614"/>
          </a:xfrm>
          <a:prstGeom prst="rect">
            <a:avLst/>
          </a:prstGeom>
        </p:spPr>
        <p:txBody>
          <a:bodyPr wrap="square">
            <a:spAutoFit/>
          </a:bodyPr>
          <a:lstStyle/>
          <a:p>
            <a:pPr>
              <a:spcAft>
                <a:spcPts val="500"/>
              </a:spcAft>
              <a:buClr>
                <a:schemeClr val="accent6">
                  <a:lumMod val="50000"/>
                </a:schemeClr>
              </a:buClr>
            </a:pPr>
            <a:r>
              <a:rPr lang="en-US" sz="1900" b="1" dirty="0" smtClean="0"/>
              <a:t>Secondary Research</a:t>
            </a:r>
          </a:p>
          <a:p>
            <a:pPr marL="360363" indent="-360363">
              <a:spcAft>
                <a:spcPts val="500"/>
              </a:spcAft>
              <a:buClr>
                <a:schemeClr val="accent6">
                  <a:lumMod val="50000"/>
                </a:schemeClr>
              </a:buClr>
              <a:buFont typeface="Wingdings 3" panose="05040102010807070707" pitchFamily="18" charset="2"/>
              <a:buChar char=""/>
            </a:pPr>
            <a:r>
              <a:rPr lang="en-US" sz="1900" dirty="0" smtClean="0"/>
              <a:t>Market </a:t>
            </a:r>
            <a:r>
              <a:rPr lang="en-US" sz="1900" dirty="0"/>
              <a:t>research can be broken down into two types: desk or secondary research and field or primary research. Much secondary data is available on the internet but caution must be advised: not all sites can be trusted. Some useful secondary information is made available by the government, through census surveys, economic reports and business advice.</a:t>
            </a:r>
          </a:p>
          <a:p>
            <a:pPr marL="360363" indent="-360363">
              <a:spcAft>
                <a:spcPts val="500"/>
              </a:spcAft>
              <a:buClr>
                <a:schemeClr val="accent6">
                  <a:lumMod val="50000"/>
                </a:schemeClr>
              </a:buClr>
              <a:buFont typeface="Wingdings 3" panose="05040102010807070707" pitchFamily="18" charset="2"/>
              <a:buChar char=""/>
            </a:pPr>
            <a:r>
              <a:rPr lang="en-US" sz="1900" dirty="0"/>
              <a:t>Some information can be gained from competitors, without doing anything underhand. Published accounts, product ranges and web site information are readily available. Publications that are trade specific, e.g. The </a:t>
            </a:r>
            <a:r>
              <a:rPr lang="en-US" sz="1900" dirty="0" smtClean="0"/>
              <a:t>Grocer, </a:t>
            </a:r>
            <a:r>
              <a:rPr lang="en-US" sz="1900" dirty="0"/>
              <a:t>can be helpful. Marketing magazine carries interesting data and their web site has good advertising stories. Of course one of the most informative sources of secondary data for any ongoing business will be their own sales figures, both budgeted and actual, and a breakdown of costs.</a:t>
            </a:r>
          </a:p>
        </p:txBody>
      </p:sp>
      <p:sp>
        <p:nvSpPr>
          <p:cNvPr id="6" name="Title 1"/>
          <p:cNvSpPr>
            <a:spLocks noGrp="1"/>
          </p:cNvSpPr>
          <p:nvPr>
            <p:ph type="title"/>
          </p:nvPr>
        </p:nvSpPr>
        <p:spPr>
          <a:xfrm>
            <a:off x="35496" y="72008"/>
            <a:ext cx="7704856" cy="548680"/>
          </a:xfrm>
        </p:spPr>
        <p:txBody>
          <a:bodyPr>
            <a:noAutofit/>
          </a:bodyPr>
          <a:lstStyle/>
          <a:p>
            <a:r>
              <a:rPr lang="en-GB" dirty="0"/>
              <a:t>1</a:t>
            </a:r>
            <a:r>
              <a:rPr lang="en-GB" dirty="0" smtClean="0"/>
              <a:t>.2 </a:t>
            </a:r>
            <a:r>
              <a:rPr lang="en-GB" dirty="0"/>
              <a:t>– </a:t>
            </a:r>
            <a:r>
              <a:rPr lang="en-US" dirty="0" smtClean="0"/>
              <a:t>Examining the Data</a:t>
            </a:r>
            <a:endParaRPr lang="en-GB" sz="40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05</a:t>
            </a:r>
            <a:endParaRPr lang="en-GB" sz="1300" b="1" dirty="0">
              <a:latin typeface="Arial" panose="020B0604020202020204" pitchFamily="34" charset="0"/>
              <a:cs typeface="Arial" panose="020B0604020202020204" pitchFamily="34" charset="0"/>
            </a:endParaRPr>
          </a:p>
        </p:txBody>
      </p:sp>
      <p:pic>
        <p:nvPicPr>
          <p:cNvPr id="14340" name="Picture 4" descr="Image result for trade magazi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636" y="5118040"/>
            <a:ext cx="3271659" cy="1511732"/>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Image result for trade magazin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9737" y="5118040"/>
            <a:ext cx="1444795" cy="1479312"/>
          </a:xfrm>
          <a:prstGeom prst="rect">
            <a:avLst/>
          </a:prstGeom>
          <a:noFill/>
          <a:extLst>
            <a:ext uri="{909E8E84-426E-40DD-AFC4-6F175D3DCCD1}">
              <a14:hiddenFill xmlns:a14="http://schemas.microsoft.com/office/drawing/2010/main">
                <a:solidFill>
                  <a:srgbClr val="FFFFFF"/>
                </a:solidFill>
              </a14:hiddenFill>
            </a:ext>
          </a:extLst>
        </p:spPr>
      </p:pic>
      <p:pic>
        <p:nvPicPr>
          <p:cNvPr id="14344" name="Picture 8" descr="Image result for trade magazine"/>
          <p:cNvPicPr>
            <a:picLocks noChangeAspect="1" noChangeArrowheads="1"/>
          </p:cNvPicPr>
          <p:nvPr/>
        </p:nvPicPr>
        <p:blipFill rotWithShape="1">
          <a:blip r:embed="rId5">
            <a:extLst>
              <a:ext uri="{28A0092B-C50C-407E-A947-70E740481C1C}">
                <a14:useLocalDpi xmlns:a14="http://schemas.microsoft.com/office/drawing/2010/main" val="0"/>
              </a:ext>
            </a:extLst>
          </a:blip>
          <a:srcRect b="19332"/>
          <a:stretch/>
        </p:blipFill>
        <p:spPr bwMode="auto">
          <a:xfrm>
            <a:off x="5190155" y="5197600"/>
            <a:ext cx="2262165" cy="1370812"/>
          </a:xfrm>
          <a:prstGeom prst="rect">
            <a:avLst/>
          </a:prstGeom>
          <a:noFill/>
          <a:extLst>
            <a:ext uri="{909E8E84-426E-40DD-AFC4-6F175D3DCCD1}">
              <a14:hiddenFill xmlns:a14="http://schemas.microsoft.com/office/drawing/2010/main">
                <a:solidFill>
                  <a:srgbClr val="FFFFFF"/>
                </a:solidFill>
              </a14:hiddenFill>
            </a:ext>
          </a:extLst>
        </p:spPr>
      </p:pic>
      <p:pic>
        <p:nvPicPr>
          <p:cNvPr id="14346" name="Picture 10" descr="Image result for trade magazin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93459" y="5161738"/>
            <a:ext cx="1055005" cy="14066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2166282"/>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a:t>1</a:t>
            </a:r>
            <a:r>
              <a:rPr lang="en-GB" sz="3600" dirty="0" smtClean="0"/>
              <a:t>.2 </a:t>
            </a:r>
            <a:r>
              <a:rPr lang="en-GB" sz="3600" dirty="0"/>
              <a:t>– </a:t>
            </a:r>
            <a:r>
              <a:rPr lang="en-US" sz="3600" dirty="0" smtClean="0"/>
              <a:t>Examining the Data</a:t>
            </a:r>
            <a:endParaRPr lang="en-GB" sz="32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05</a:t>
            </a:r>
            <a:endParaRPr lang="en-GB" sz="1200" b="1" dirty="0">
              <a:latin typeface="Arial" panose="020B0604020202020204" pitchFamily="34" charset="0"/>
              <a:cs typeface="Arial" panose="020B0604020202020204" pitchFamily="34" charset="0"/>
            </a:endParaRPr>
          </a:p>
        </p:txBody>
      </p:sp>
      <p:sp>
        <p:nvSpPr>
          <p:cNvPr id="4" name="AutoShape 6" descr="Image result for marketing objectives"/>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8" name="Picture 2" descr="Related image"/>
          <p:cNvPicPr>
            <a:picLocks noChangeAspect="1" noChangeArrowheads="1"/>
          </p:cNvPicPr>
          <p:nvPr/>
        </p:nvPicPr>
        <p:blipFill rotWithShape="1">
          <a:blip r:embed="rId3">
            <a:extLst>
              <a:ext uri="{28A0092B-C50C-407E-A947-70E740481C1C}">
                <a14:useLocalDpi xmlns:a14="http://schemas.microsoft.com/office/drawing/2010/main" val="0"/>
              </a:ext>
            </a:extLst>
          </a:blip>
          <a:srcRect l="3950" t="18564" r="3626" b="5041"/>
          <a:stretch/>
        </p:blipFill>
        <p:spPr bwMode="auto">
          <a:xfrm>
            <a:off x="539552" y="1547808"/>
            <a:ext cx="8136904" cy="504954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Related image"/>
          <p:cNvPicPr>
            <a:picLocks noChangeAspect="1" noChangeArrowheads="1"/>
          </p:cNvPicPr>
          <p:nvPr/>
        </p:nvPicPr>
        <p:blipFill rotWithShape="1">
          <a:blip r:embed="rId3">
            <a:extLst>
              <a:ext uri="{28A0092B-C50C-407E-A947-70E740481C1C}">
                <a14:useLocalDpi xmlns:a14="http://schemas.microsoft.com/office/drawing/2010/main" val="0"/>
              </a:ext>
            </a:extLst>
          </a:blip>
          <a:srcRect l="20539" t="-35" r="21400" b="92145"/>
          <a:stretch/>
        </p:blipFill>
        <p:spPr bwMode="auto">
          <a:xfrm>
            <a:off x="2627784" y="1124744"/>
            <a:ext cx="3528392" cy="3600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1542125"/>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96486" cy="5391219"/>
          </a:xfrm>
          <a:prstGeom prst="rect">
            <a:avLst/>
          </a:prstGeom>
        </p:spPr>
        <p:txBody>
          <a:bodyPr wrap="square">
            <a:spAutoFit/>
          </a:bodyPr>
          <a:lstStyle/>
          <a:p>
            <a:pPr>
              <a:spcAft>
                <a:spcPts val="500"/>
              </a:spcAft>
              <a:buClr>
                <a:schemeClr val="accent6">
                  <a:lumMod val="50000"/>
                </a:schemeClr>
              </a:buClr>
            </a:pPr>
            <a:r>
              <a:rPr lang="en-US" sz="2100" b="1" dirty="0" smtClean="0"/>
              <a:t>Primary Research</a:t>
            </a:r>
          </a:p>
          <a:p>
            <a:pPr marL="360363" indent="-360363">
              <a:spcAft>
                <a:spcPts val="500"/>
              </a:spcAft>
              <a:buClr>
                <a:schemeClr val="accent6">
                  <a:lumMod val="50000"/>
                </a:schemeClr>
              </a:buClr>
              <a:buFont typeface="Wingdings 3" panose="05040102010807070707" pitchFamily="18" charset="2"/>
              <a:buChar char=""/>
            </a:pPr>
            <a:r>
              <a:rPr lang="en-US" sz="2100" dirty="0"/>
              <a:t>Primary or field research can be obtained in a number of ways, depending on the product and who it is to be used by. However, if the information gathered is to be useful the questions asked must produce meaningful answers that are relevant and appropriate. Larger businesses will use trained field researchers to undertake qualitative research. </a:t>
            </a:r>
            <a:endParaRPr lang="en-US" sz="2100" dirty="0" smtClean="0"/>
          </a:p>
          <a:p>
            <a:pPr marL="360363" indent="-360363">
              <a:spcAft>
                <a:spcPts val="500"/>
              </a:spcAft>
              <a:buClr>
                <a:schemeClr val="accent6">
                  <a:lumMod val="50000"/>
                </a:schemeClr>
              </a:buClr>
              <a:buFont typeface="Wingdings 3" panose="05040102010807070707" pitchFamily="18" charset="2"/>
              <a:buChar char=""/>
            </a:pPr>
            <a:r>
              <a:rPr lang="en-US" sz="2100" dirty="0" smtClean="0"/>
              <a:t>Focus </a:t>
            </a:r>
            <a:r>
              <a:rPr lang="en-US" sz="2100" dirty="0"/>
              <a:t>groups - small groups that can discuss their tastes and attitudes with a researcher - can provide good qualitative research findings. Smaller businesses can usually keep in direct touch with their customers more easily. Customers like to feel valued and asking potential and previous </a:t>
            </a:r>
            <a:r>
              <a:rPr lang="en-US" sz="2100" dirty="0" smtClean="0"/>
              <a:t/>
            </a:r>
            <a:br>
              <a:rPr lang="en-US" sz="2100" dirty="0" smtClean="0"/>
            </a:br>
            <a:r>
              <a:rPr lang="en-US" sz="2100" dirty="0" smtClean="0"/>
              <a:t>customers </a:t>
            </a:r>
            <a:r>
              <a:rPr lang="en-US" sz="2100" dirty="0"/>
              <a:t>for their views may help </a:t>
            </a:r>
            <a:r>
              <a:rPr lang="en-US" sz="2100" dirty="0" smtClean="0"/>
              <a:t/>
            </a:r>
            <a:br>
              <a:rPr lang="en-US" sz="2100" dirty="0" smtClean="0"/>
            </a:br>
            <a:r>
              <a:rPr lang="en-US" sz="2100" dirty="0" smtClean="0"/>
              <a:t>to </a:t>
            </a:r>
            <a:r>
              <a:rPr lang="en-US" sz="2100" dirty="0"/>
              <a:t>achieve brand loyalty if those </a:t>
            </a:r>
            <a:r>
              <a:rPr lang="en-US" sz="2100" dirty="0" smtClean="0"/>
              <a:t/>
            </a:r>
            <a:br>
              <a:rPr lang="en-US" sz="2100" dirty="0" smtClean="0"/>
            </a:br>
            <a:r>
              <a:rPr lang="en-US" sz="2100" dirty="0" smtClean="0"/>
              <a:t>people </a:t>
            </a:r>
            <a:r>
              <a:rPr lang="en-US" sz="2100" dirty="0"/>
              <a:t>feel their views are being </a:t>
            </a:r>
            <a:r>
              <a:rPr lang="en-US" sz="2100" dirty="0" smtClean="0"/>
              <a:t/>
            </a:r>
            <a:br>
              <a:rPr lang="en-US" sz="2100" dirty="0" smtClean="0"/>
            </a:br>
            <a:r>
              <a:rPr lang="en-US" sz="2100" dirty="0" smtClean="0"/>
              <a:t>considered</a:t>
            </a:r>
            <a:r>
              <a:rPr lang="en-US" sz="2100" dirty="0"/>
              <a:t>.</a:t>
            </a:r>
          </a:p>
        </p:txBody>
      </p:sp>
      <p:sp>
        <p:nvSpPr>
          <p:cNvPr id="6" name="Title 1"/>
          <p:cNvSpPr>
            <a:spLocks noGrp="1"/>
          </p:cNvSpPr>
          <p:nvPr>
            <p:ph type="title"/>
          </p:nvPr>
        </p:nvSpPr>
        <p:spPr>
          <a:xfrm>
            <a:off x="35496" y="72008"/>
            <a:ext cx="7704856" cy="548680"/>
          </a:xfrm>
        </p:spPr>
        <p:txBody>
          <a:bodyPr>
            <a:noAutofit/>
          </a:bodyPr>
          <a:lstStyle/>
          <a:p>
            <a:r>
              <a:rPr lang="en-GB" dirty="0"/>
              <a:t>1</a:t>
            </a:r>
            <a:r>
              <a:rPr lang="en-GB" dirty="0" smtClean="0"/>
              <a:t>.2 </a:t>
            </a:r>
            <a:r>
              <a:rPr lang="en-GB" dirty="0"/>
              <a:t>– </a:t>
            </a:r>
            <a:r>
              <a:rPr lang="en-US" dirty="0" smtClean="0"/>
              <a:t>Examining the Data</a:t>
            </a:r>
            <a:endParaRPr lang="en-GB" sz="40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05</a:t>
            </a:r>
            <a:endParaRPr lang="en-GB" sz="1300" b="1" dirty="0">
              <a:latin typeface="Arial" panose="020B0604020202020204" pitchFamily="34" charset="0"/>
              <a:cs typeface="Arial" panose="020B0604020202020204" pitchFamily="34" charset="0"/>
            </a:endParaRPr>
          </a:p>
        </p:txBody>
      </p:sp>
      <p:pic>
        <p:nvPicPr>
          <p:cNvPr id="15362" name="Picture 2" descr="Image result for forms of primary research"/>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4768669"/>
            <a:ext cx="3915966" cy="18611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583493"/>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96486" cy="5714385"/>
          </a:xfrm>
          <a:prstGeom prst="rect">
            <a:avLst/>
          </a:prstGeom>
        </p:spPr>
        <p:txBody>
          <a:bodyPr wrap="square">
            <a:spAutoFit/>
          </a:bodyPr>
          <a:lstStyle/>
          <a:p>
            <a:pPr>
              <a:spcAft>
                <a:spcPts val="500"/>
              </a:spcAft>
              <a:buClr>
                <a:schemeClr val="accent6">
                  <a:lumMod val="50000"/>
                </a:schemeClr>
              </a:buClr>
            </a:pPr>
            <a:r>
              <a:rPr lang="en-US" sz="2100" b="1" dirty="0">
                <a:solidFill>
                  <a:srgbClr val="002060"/>
                </a:solidFill>
              </a:rPr>
              <a:t>A new nursery</a:t>
            </a:r>
          </a:p>
          <a:p>
            <a:pPr marL="360363" indent="-360363">
              <a:spcAft>
                <a:spcPts val="500"/>
              </a:spcAft>
              <a:buClr>
                <a:schemeClr val="accent6">
                  <a:lumMod val="50000"/>
                </a:schemeClr>
              </a:buClr>
              <a:buFont typeface="Wingdings 3" panose="05040102010807070707" pitchFamily="18" charset="2"/>
              <a:buChar char=""/>
            </a:pPr>
            <a:r>
              <a:rPr lang="en-US" sz="2100" dirty="0">
                <a:solidFill>
                  <a:srgbClr val="002060"/>
                </a:solidFill>
              </a:rPr>
              <a:t>When setting up a children's nursery in South Cave, East Yorkshire, Matt and Janina Simpson had to identify market trends. The village of South Cave had close road links to Hull and to the motorway that fed Leeds. Through looking at figures available from the local council they could see that the numbers of houses in the area was increasing and that demand for family houses was driving that increase. There was already one nursery but that was full.</a:t>
            </a:r>
          </a:p>
          <a:p>
            <a:pPr marL="360363" indent="-360363">
              <a:spcAft>
                <a:spcPts val="500"/>
              </a:spcAft>
              <a:buClr>
                <a:schemeClr val="accent6">
                  <a:lumMod val="50000"/>
                </a:schemeClr>
              </a:buClr>
              <a:buFont typeface="Wingdings 3" panose="05040102010807070707" pitchFamily="18" charset="2"/>
              <a:buChar char=""/>
            </a:pPr>
            <a:r>
              <a:rPr lang="en-US" sz="2100" dirty="0">
                <a:solidFill>
                  <a:srgbClr val="002060"/>
                </a:solidFill>
              </a:rPr>
              <a:t>The Simpsons were fortunate to find premises at the local community and sports hall, for which Matt had helped to raise funds. An added bonus was that the premises were next to the local primary school so parents with two young children (one of school age and one under that age) could bring them both at the same time. From readily available publicity material they could see what the market rates for fees were. OFSTED published detailed guides as to what their premises should have, what qualifications their staff should acquire and what procedures to follow. </a:t>
            </a:r>
            <a:endParaRPr lang="en-US" sz="210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dirty="0"/>
              <a:t>1</a:t>
            </a:r>
            <a:r>
              <a:rPr lang="en-GB" dirty="0" smtClean="0"/>
              <a:t>.2 </a:t>
            </a:r>
            <a:r>
              <a:rPr lang="en-GB" dirty="0"/>
              <a:t>– </a:t>
            </a:r>
            <a:r>
              <a:rPr lang="en-US" dirty="0" smtClean="0"/>
              <a:t>Examining the Data</a:t>
            </a:r>
            <a:endParaRPr lang="en-GB" sz="40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05</a:t>
            </a:r>
            <a:endParaRPr lang="en-GB" sz="13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73055840"/>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96486" cy="5970865"/>
          </a:xfrm>
          <a:prstGeom prst="rect">
            <a:avLst/>
          </a:prstGeom>
        </p:spPr>
        <p:txBody>
          <a:bodyPr wrap="square">
            <a:spAutoFit/>
          </a:bodyPr>
          <a:lstStyle/>
          <a:p>
            <a:pPr>
              <a:spcAft>
                <a:spcPts val="500"/>
              </a:spcAft>
              <a:buClr>
                <a:schemeClr val="accent6">
                  <a:lumMod val="50000"/>
                </a:schemeClr>
              </a:buClr>
            </a:pPr>
            <a:r>
              <a:rPr lang="en-US" sz="2100" b="1" dirty="0">
                <a:solidFill>
                  <a:srgbClr val="002060"/>
                </a:solidFill>
              </a:rPr>
              <a:t>A new nursery</a:t>
            </a:r>
          </a:p>
          <a:p>
            <a:pPr marL="360363" indent="-360363">
              <a:spcAft>
                <a:spcPts val="500"/>
              </a:spcAft>
              <a:buClr>
                <a:schemeClr val="accent6">
                  <a:lumMod val="50000"/>
                </a:schemeClr>
              </a:buClr>
              <a:buFont typeface="Wingdings 3" panose="05040102010807070707" pitchFamily="18" charset="2"/>
              <a:buChar char=""/>
            </a:pPr>
            <a:r>
              <a:rPr lang="en-US" sz="2100" dirty="0" smtClean="0">
                <a:solidFill>
                  <a:srgbClr val="002060"/>
                </a:solidFill>
              </a:rPr>
              <a:t>Their </a:t>
            </a:r>
            <a:r>
              <a:rPr lang="en-US" sz="2100" dirty="0">
                <a:solidFill>
                  <a:srgbClr val="002060"/>
                </a:solidFill>
              </a:rPr>
              <a:t>product was child care and as both were </a:t>
            </a:r>
            <a:r>
              <a:rPr lang="en-US" sz="2100" dirty="0" err="1">
                <a:solidFill>
                  <a:srgbClr val="002060"/>
                </a:solidFill>
              </a:rPr>
              <a:t>practising</a:t>
            </a:r>
            <a:r>
              <a:rPr lang="en-US" sz="2100" dirty="0">
                <a:solidFill>
                  <a:srgbClr val="002060"/>
                </a:solidFill>
              </a:rPr>
              <a:t> teachers they had a good knowledge of teaching methods. Their nursery manager had experience in the field. Primary research was carried out byword of mouth, by delivery of flyers in the local area and by making use of village fetes to promote their services.</a:t>
            </a:r>
          </a:p>
          <a:p>
            <a:pPr marL="360363" indent="-360363">
              <a:spcAft>
                <a:spcPts val="500"/>
              </a:spcAft>
              <a:buClr>
                <a:schemeClr val="accent6">
                  <a:lumMod val="50000"/>
                </a:schemeClr>
              </a:buClr>
              <a:buFont typeface="Wingdings 3" panose="05040102010807070707" pitchFamily="18" charset="2"/>
              <a:buChar char=""/>
            </a:pPr>
            <a:r>
              <a:rPr lang="en-US" sz="2100" dirty="0">
                <a:solidFill>
                  <a:srgbClr val="002060"/>
                </a:solidFill>
              </a:rPr>
              <a:t>Three months after deciding to take the plunge they had all policies in place and premises ready, and two months later they were ready to start, with 8 children enrolled. Within 3 months this number had doubled and their breakeven point had been exceeded</a:t>
            </a:r>
            <a:r>
              <a:rPr lang="en-US" sz="2100" dirty="0" smtClean="0">
                <a:solidFill>
                  <a:srgbClr val="002060"/>
                </a:solidFill>
              </a:rPr>
              <a:t>.</a:t>
            </a:r>
          </a:p>
          <a:p>
            <a:pPr>
              <a:spcAft>
                <a:spcPts val="500"/>
              </a:spcAft>
              <a:buClr>
                <a:schemeClr val="accent6">
                  <a:lumMod val="50000"/>
                </a:schemeClr>
              </a:buClr>
            </a:pPr>
            <a:r>
              <a:rPr lang="en-US" sz="2100" b="1" dirty="0">
                <a:solidFill>
                  <a:srgbClr val="FF0000"/>
                </a:solidFill>
              </a:rPr>
              <a:t>Questions</a:t>
            </a:r>
          </a:p>
          <a:p>
            <a:pPr marL="360363" indent="-360363">
              <a:spcAft>
                <a:spcPts val="500"/>
              </a:spcAft>
              <a:buClr>
                <a:schemeClr val="accent6">
                  <a:lumMod val="50000"/>
                </a:schemeClr>
              </a:buClr>
              <a:buFont typeface="+mj-lt"/>
              <a:buAutoNum type="arabicPeriod"/>
            </a:pPr>
            <a:r>
              <a:rPr lang="en-US" sz="2100" dirty="0" smtClean="0">
                <a:solidFill>
                  <a:srgbClr val="FF0000"/>
                </a:solidFill>
              </a:rPr>
              <a:t>Why </a:t>
            </a:r>
            <a:r>
              <a:rPr lang="en-US" sz="2100" dirty="0">
                <a:solidFill>
                  <a:srgbClr val="FF0000"/>
                </a:solidFill>
              </a:rPr>
              <a:t>might a study of the type of houses in an area be worthwhile for any business wishing to set up in the local community?</a:t>
            </a:r>
          </a:p>
          <a:p>
            <a:pPr marL="360363" indent="-360363">
              <a:spcAft>
                <a:spcPts val="500"/>
              </a:spcAft>
              <a:buClr>
                <a:schemeClr val="accent6">
                  <a:lumMod val="50000"/>
                </a:schemeClr>
              </a:buClr>
              <a:buFont typeface="+mj-lt"/>
              <a:buAutoNum type="arabicPeriod"/>
            </a:pPr>
            <a:r>
              <a:rPr lang="en-US" sz="2100" dirty="0" smtClean="0">
                <a:solidFill>
                  <a:srgbClr val="FF0000"/>
                </a:solidFill>
              </a:rPr>
              <a:t>Briefly </a:t>
            </a:r>
            <a:r>
              <a:rPr lang="en-US" sz="2100" dirty="0">
                <a:solidFill>
                  <a:srgbClr val="FF0000"/>
                </a:solidFill>
              </a:rPr>
              <a:t>explain, in context, two types of secondary market research and two methods of primary market research that Matt and Janina would have used.</a:t>
            </a:r>
          </a:p>
          <a:p>
            <a:pPr marL="360363" indent="-360363">
              <a:spcAft>
                <a:spcPts val="500"/>
              </a:spcAft>
              <a:buClr>
                <a:schemeClr val="accent6">
                  <a:lumMod val="50000"/>
                </a:schemeClr>
              </a:buClr>
              <a:buFont typeface="Wingdings 3" panose="05040102010807070707" pitchFamily="18" charset="2"/>
              <a:buChar char=""/>
            </a:pPr>
            <a:endParaRPr lang="en-US" sz="210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dirty="0"/>
              <a:t>1</a:t>
            </a:r>
            <a:r>
              <a:rPr lang="en-GB" dirty="0" smtClean="0"/>
              <a:t>.2 </a:t>
            </a:r>
            <a:r>
              <a:rPr lang="en-GB" dirty="0"/>
              <a:t>– </a:t>
            </a:r>
            <a:r>
              <a:rPr lang="en-US" dirty="0" smtClean="0"/>
              <a:t>Examining the Data</a:t>
            </a:r>
            <a:endParaRPr lang="en-GB" sz="40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05</a:t>
            </a:r>
            <a:endParaRPr lang="en-GB" sz="13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6028203"/>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96486" cy="5583580"/>
          </a:xfrm>
          <a:prstGeom prst="rect">
            <a:avLst/>
          </a:prstGeom>
        </p:spPr>
        <p:txBody>
          <a:bodyPr wrap="square">
            <a:spAutoFit/>
          </a:bodyPr>
          <a:lstStyle/>
          <a:p>
            <a:pPr marL="360363" indent="-360363">
              <a:spcAft>
                <a:spcPts val="500"/>
              </a:spcAft>
              <a:buClr>
                <a:schemeClr val="accent6">
                  <a:lumMod val="50000"/>
                </a:schemeClr>
              </a:buClr>
              <a:buFont typeface="Wingdings 3" panose="05040102010807070707" pitchFamily="18" charset="2"/>
              <a:buChar char=""/>
            </a:pPr>
            <a:r>
              <a:rPr lang="en-US" sz="2100" dirty="0" smtClean="0">
                <a:solidFill>
                  <a:srgbClr val="002060"/>
                </a:solidFill>
              </a:rPr>
              <a:t>Their </a:t>
            </a:r>
            <a:r>
              <a:rPr lang="en-US" sz="2100" dirty="0">
                <a:solidFill>
                  <a:srgbClr val="002060"/>
                </a:solidFill>
              </a:rPr>
              <a:t>product was child care and as both were </a:t>
            </a:r>
            <a:r>
              <a:rPr lang="en-US" sz="2100" dirty="0" err="1">
                <a:solidFill>
                  <a:srgbClr val="002060"/>
                </a:solidFill>
              </a:rPr>
              <a:t>practising</a:t>
            </a:r>
            <a:r>
              <a:rPr lang="en-US" sz="2100" dirty="0">
                <a:solidFill>
                  <a:srgbClr val="002060"/>
                </a:solidFill>
              </a:rPr>
              <a:t> teachers they had a good knowledge of teaching methods. Their nursery manager had experience in the field. Primary research was carried out byword of mouth, by delivery of flyers in the local area and by making use of village fetes to promote their services.</a:t>
            </a:r>
          </a:p>
          <a:p>
            <a:pPr marL="360363" indent="-360363">
              <a:spcAft>
                <a:spcPts val="500"/>
              </a:spcAft>
              <a:buClr>
                <a:schemeClr val="accent6">
                  <a:lumMod val="50000"/>
                </a:schemeClr>
              </a:buClr>
              <a:buFont typeface="Wingdings 3" panose="05040102010807070707" pitchFamily="18" charset="2"/>
              <a:buChar char=""/>
            </a:pPr>
            <a:r>
              <a:rPr lang="en-US" sz="2100" dirty="0">
                <a:solidFill>
                  <a:srgbClr val="002060"/>
                </a:solidFill>
              </a:rPr>
              <a:t>Three months after deciding to take the plunge they had all policies in place and premises ready, and two months later they were ready to start, with 8 children enrolled. Within 3 months this number had doubled and their breakeven point had been exceeded</a:t>
            </a:r>
            <a:r>
              <a:rPr lang="en-US" sz="2100" dirty="0" smtClean="0">
                <a:solidFill>
                  <a:srgbClr val="002060"/>
                </a:solidFill>
              </a:rPr>
              <a:t>.</a:t>
            </a:r>
          </a:p>
          <a:p>
            <a:pPr>
              <a:spcAft>
                <a:spcPts val="500"/>
              </a:spcAft>
              <a:buClr>
                <a:schemeClr val="accent6">
                  <a:lumMod val="50000"/>
                </a:schemeClr>
              </a:buClr>
            </a:pPr>
            <a:r>
              <a:rPr lang="en-US" sz="2100" b="1" dirty="0">
                <a:solidFill>
                  <a:srgbClr val="FF0000"/>
                </a:solidFill>
              </a:rPr>
              <a:t>Questions</a:t>
            </a:r>
          </a:p>
          <a:p>
            <a:pPr marL="360363" indent="-360363">
              <a:spcAft>
                <a:spcPts val="500"/>
              </a:spcAft>
              <a:buClr>
                <a:schemeClr val="accent6">
                  <a:lumMod val="50000"/>
                </a:schemeClr>
              </a:buClr>
              <a:buFont typeface="+mj-lt"/>
              <a:buAutoNum type="arabicPeriod"/>
            </a:pPr>
            <a:r>
              <a:rPr lang="en-US" sz="2100" dirty="0" smtClean="0">
                <a:solidFill>
                  <a:srgbClr val="FF0000"/>
                </a:solidFill>
              </a:rPr>
              <a:t>Why </a:t>
            </a:r>
            <a:r>
              <a:rPr lang="en-US" sz="2100" dirty="0">
                <a:solidFill>
                  <a:srgbClr val="FF0000"/>
                </a:solidFill>
              </a:rPr>
              <a:t>might a study of the type of houses in an area be worthwhile for any business wishing to set up in the local community?</a:t>
            </a:r>
          </a:p>
          <a:p>
            <a:pPr marL="360363" indent="-360363">
              <a:spcAft>
                <a:spcPts val="500"/>
              </a:spcAft>
              <a:buClr>
                <a:schemeClr val="accent6">
                  <a:lumMod val="50000"/>
                </a:schemeClr>
              </a:buClr>
              <a:buFont typeface="+mj-lt"/>
              <a:buAutoNum type="arabicPeriod"/>
            </a:pPr>
            <a:r>
              <a:rPr lang="en-US" sz="2100" dirty="0" smtClean="0">
                <a:solidFill>
                  <a:srgbClr val="FF0000"/>
                </a:solidFill>
              </a:rPr>
              <a:t>Briefly </a:t>
            </a:r>
            <a:r>
              <a:rPr lang="en-US" sz="2100" dirty="0">
                <a:solidFill>
                  <a:srgbClr val="FF0000"/>
                </a:solidFill>
              </a:rPr>
              <a:t>explain, in context, two types of secondary market research and two methods of primary market research that Matt and Janina would have used.</a:t>
            </a:r>
          </a:p>
          <a:p>
            <a:pPr marL="360363" indent="-360363">
              <a:spcAft>
                <a:spcPts val="500"/>
              </a:spcAft>
              <a:buClr>
                <a:schemeClr val="accent6">
                  <a:lumMod val="50000"/>
                </a:schemeClr>
              </a:buClr>
              <a:buFont typeface="Wingdings 3" panose="05040102010807070707" pitchFamily="18" charset="2"/>
              <a:buChar char=""/>
            </a:pPr>
            <a:endParaRPr lang="en-US" sz="210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dirty="0"/>
              <a:t>1</a:t>
            </a:r>
            <a:r>
              <a:rPr lang="en-GB" dirty="0" smtClean="0"/>
              <a:t>.2 </a:t>
            </a:r>
            <a:r>
              <a:rPr lang="en-GB" dirty="0"/>
              <a:t>– </a:t>
            </a:r>
            <a:r>
              <a:rPr lang="en-US" dirty="0" smtClean="0"/>
              <a:t>Examining the Data</a:t>
            </a:r>
            <a:endParaRPr lang="en-GB" sz="40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05</a:t>
            </a:r>
            <a:endParaRPr lang="en-GB" sz="13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62967048"/>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984776" cy="5650265"/>
          </a:xfrm>
          <a:prstGeom prst="rect">
            <a:avLst/>
          </a:prstGeom>
        </p:spPr>
        <p:txBody>
          <a:bodyPr wrap="square">
            <a:spAutoFit/>
          </a:bodyPr>
          <a:lstStyle/>
          <a:p>
            <a:pPr marL="360363" indent="-360363">
              <a:spcAft>
                <a:spcPts val="500"/>
              </a:spcAft>
              <a:buClr>
                <a:schemeClr val="accent6">
                  <a:lumMod val="50000"/>
                </a:schemeClr>
              </a:buClr>
              <a:buFont typeface="Wingdings 3" panose="05040102010807070707" pitchFamily="18" charset="2"/>
              <a:buChar char=""/>
            </a:pPr>
            <a:r>
              <a:rPr lang="en-US" sz="2100" dirty="0"/>
              <a:t>Market research informs the decisions that businesses must take and helps to reduce risks. Research carried out at an early stage may prevent the waste of resources involved in developing and launching a product that fails. Without market research, especially primary research, businesses will find it difficult to understand the needs of their potential customers. Market research can identify trends and help businesses to adapt to changing market conditions.</a:t>
            </a:r>
          </a:p>
          <a:p>
            <a:pPr marL="360363" indent="-360363">
              <a:spcAft>
                <a:spcPts val="500"/>
              </a:spcAft>
              <a:buClr>
                <a:schemeClr val="accent6">
                  <a:lumMod val="50000"/>
                </a:schemeClr>
              </a:buClr>
              <a:buFont typeface="Wingdings 3" panose="05040102010807070707" pitchFamily="18" charset="2"/>
              <a:buChar char=""/>
            </a:pPr>
            <a:r>
              <a:rPr lang="en-US" sz="2100" dirty="0"/>
              <a:t>Market research does not guarantee success. </a:t>
            </a:r>
            <a:r>
              <a:rPr lang="en-US" sz="2100" dirty="0" smtClean="0"/>
              <a:t>Something </a:t>
            </a:r>
            <a:r>
              <a:rPr lang="en-US" sz="2100" dirty="0"/>
              <a:t>like </a:t>
            </a:r>
            <a:r>
              <a:rPr lang="en-US" sz="2100" dirty="0" smtClean="0"/>
              <a:t>90% </a:t>
            </a:r>
            <a:r>
              <a:rPr lang="en-US" sz="2100" dirty="0"/>
              <a:t>of all products fail, at some stage. Sometimes failure is due to poor research but even with extensive and systematic research, some products fail to sell well. However some products have international appeal, and even quite small businesses can sometimes increase their market size using the </a:t>
            </a:r>
            <a:r>
              <a:rPr lang="en-US" sz="2100" dirty="0" smtClean="0"/>
              <a:t>internet.</a:t>
            </a:r>
            <a:endParaRPr lang="en-US" sz="2100" dirty="0"/>
          </a:p>
        </p:txBody>
      </p:sp>
      <p:sp>
        <p:nvSpPr>
          <p:cNvPr id="6" name="Title 1"/>
          <p:cNvSpPr>
            <a:spLocks noGrp="1"/>
          </p:cNvSpPr>
          <p:nvPr>
            <p:ph type="title"/>
          </p:nvPr>
        </p:nvSpPr>
        <p:spPr>
          <a:xfrm>
            <a:off x="35496" y="72008"/>
            <a:ext cx="7704856" cy="548680"/>
          </a:xfrm>
        </p:spPr>
        <p:txBody>
          <a:bodyPr>
            <a:noAutofit/>
          </a:bodyPr>
          <a:lstStyle/>
          <a:p>
            <a:r>
              <a:rPr lang="en-GB" dirty="0"/>
              <a:t>1</a:t>
            </a:r>
            <a:r>
              <a:rPr lang="en-GB" dirty="0" smtClean="0"/>
              <a:t>.2 </a:t>
            </a:r>
            <a:r>
              <a:rPr lang="en-GB" dirty="0"/>
              <a:t>– </a:t>
            </a:r>
            <a:r>
              <a:rPr lang="en-US" dirty="0" smtClean="0"/>
              <a:t>Examining the Data</a:t>
            </a:r>
            <a:endParaRPr lang="en-GB" sz="40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06</a:t>
            </a:r>
            <a:endParaRPr lang="en-GB" sz="1300" b="1" dirty="0">
              <a:latin typeface="Arial" panose="020B0604020202020204" pitchFamily="34" charset="0"/>
              <a:cs typeface="Arial" panose="020B0604020202020204" pitchFamily="34" charset="0"/>
            </a:endParaRPr>
          </a:p>
        </p:txBody>
      </p:sp>
      <p:pic>
        <p:nvPicPr>
          <p:cNvPr id="5" name="Picture 2" descr="Image result for marketing objectiv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928" t="3426" r="2801" b="10417"/>
          <a:stretch/>
        </p:blipFill>
        <p:spPr bwMode="auto">
          <a:xfrm>
            <a:off x="7236296" y="1124744"/>
            <a:ext cx="1639958" cy="122565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mage result for marketing objectiv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890" t="11981" r="8209" b="15833"/>
          <a:stretch/>
        </p:blipFill>
        <p:spPr bwMode="auto">
          <a:xfrm>
            <a:off x="7236296" y="2500656"/>
            <a:ext cx="1639958" cy="78432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Image result for marketing objectiv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304" r="25705" b="2871"/>
          <a:stretch/>
        </p:blipFill>
        <p:spPr bwMode="auto">
          <a:xfrm>
            <a:off x="7236296" y="3472102"/>
            <a:ext cx="1639958" cy="175709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Image result for marketing objective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30466" y="5373215"/>
            <a:ext cx="1642945" cy="1256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5148220"/>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000" b="1" dirty="0" smtClean="0"/>
              <a:t>1 – New Business Ideas - Weighing</a:t>
            </a:r>
          </a:p>
        </p:txBody>
      </p:sp>
      <p:sp>
        <p:nvSpPr>
          <p:cNvPr id="2" name="Rectangle 1"/>
          <p:cNvSpPr/>
          <p:nvPr/>
        </p:nvSpPr>
        <p:spPr>
          <a:xfrm>
            <a:off x="251520" y="1096426"/>
            <a:ext cx="8640960" cy="461665"/>
          </a:xfrm>
          <a:prstGeom prst="rect">
            <a:avLst/>
          </a:prstGeom>
        </p:spPr>
        <p:txBody>
          <a:bodyPr wrap="square">
            <a:spAutoFit/>
          </a:bodyPr>
          <a:lstStyle/>
          <a:p>
            <a:pPr>
              <a:buClr>
                <a:schemeClr val="accent6">
                  <a:lumMod val="50000"/>
                </a:schemeClr>
              </a:buClr>
            </a:pPr>
            <a:r>
              <a:rPr lang="en-GB" sz="2400" b="1" dirty="0"/>
              <a:t>Assessment objectives and </a:t>
            </a:r>
            <a:r>
              <a:rPr lang="en-GB" sz="2400" b="1" dirty="0" smtClean="0"/>
              <a:t>weightings</a:t>
            </a:r>
          </a:p>
        </p:txBody>
      </p:sp>
      <p:graphicFrame>
        <p:nvGraphicFramePr>
          <p:cNvPr id="6" name="Table 5"/>
          <p:cNvGraphicFramePr>
            <a:graphicFrameLocks noGrp="1"/>
          </p:cNvGraphicFramePr>
          <p:nvPr>
            <p:extLst>
              <p:ext uri="{D42A27DB-BD31-4B8C-83A1-F6EECF244321}">
                <p14:modId xmlns:p14="http://schemas.microsoft.com/office/powerpoint/2010/main" val="301190454"/>
              </p:ext>
            </p:extLst>
          </p:nvPr>
        </p:nvGraphicFramePr>
        <p:xfrm>
          <a:off x="395536" y="1772816"/>
          <a:ext cx="8352930" cy="4297680"/>
        </p:xfrm>
        <a:graphic>
          <a:graphicData uri="http://schemas.openxmlformats.org/drawingml/2006/table">
            <a:tbl>
              <a:tblPr firstRow="1" bandRow="1">
                <a:tableStyleId>{5C22544A-7EE6-4342-B048-85BDC9FD1C3A}</a:tableStyleId>
              </a:tblPr>
              <a:tblGrid>
                <a:gridCol w="648072"/>
                <a:gridCol w="4104456"/>
                <a:gridCol w="1152128"/>
                <a:gridCol w="1152128"/>
                <a:gridCol w="1296146"/>
              </a:tblGrid>
              <a:tr h="316835">
                <a:tc gridSpan="2">
                  <a:txBody>
                    <a:bodyPr/>
                    <a:lstStyle/>
                    <a:p>
                      <a:endParaRPr lang="en-GB" sz="1800" dirty="0">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 in IAS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IAL</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AO1</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Demonstrate knowledge and understanding of the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specified content.</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Apply knowledge and understanding of the specified content to problems and issues arising from both familiar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unfamiliar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701">
                <a:tc>
                  <a:txBody>
                    <a:bodyPr/>
                    <a:lstStyle/>
                    <a:p>
                      <a:r>
                        <a:rPr lang="en-GB" sz="1800" dirty="0" smtClean="0">
                          <a:latin typeface="Arial" panose="020B0604020202020204" pitchFamily="34" charset="0"/>
                          <a:cs typeface="Arial" panose="020B0604020202020204" pitchFamily="34" charset="0"/>
                        </a:rPr>
                        <a:t>AO3</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Analyse problems, issues and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AO4</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Evaluate, distinguish between and assess appropriateness of fact and opinion, and judge information from a variety of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sources.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7298233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696744" cy="5516895"/>
          </a:xfrm>
          <a:prstGeom prst="rect">
            <a:avLst/>
          </a:prstGeom>
        </p:spPr>
        <p:txBody>
          <a:bodyPr wrap="square">
            <a:spAutoFit/>
          </a:bodyPr>
          <a:lstStyle/>
          <a:p>
            <a:pPr>
              <a:spcAft>
                <a:spcPts val="500"/>
              </a:spcAft>
              <a:buClr>
                <a:schemeClr val="accent6">
                  <a:lumMod val="50000"/>
                </a:schemeClr>
              </a:buClr>
            </a:pPr>
            <a:r>
              <a:rPr lang="en-US" sz="2000" b="1" dirty="0">
                <a:solidFill>
                  <a:srgbClr val="0070C0"/>
                </a:solidFill>
              </a:rPr>
              <a:t>Show what you know</a:t>
            </a:r>
          </a:p>
          <a:p>
            <a:pPr marL="360363" indent="-360363">
              <a:spcAft>
                <a:spcPts val="500"/>
              </a:spcAft>
              <a:buClr>
                <a:schemeClr val="accent6">
                  <a:lumMod val="50000"/>
                </a:schemeClr>
              </a:buClr>
              <a:buFont typeface="Wingdings 3" panose="05040102010807070707" pitchFamily="18" charset="2"/>
              <a:buChar char=""/>
            </a:pPr>
            <a:r>
              <a:rPr lang="en-US" sz="2000" dirty="0">
                <a:solidFill>
                  <a:srgbClr val="0070C0"/>
                </a:solidFill>
              </a:rPr>
              <a:t>Consider the following firms and products and decide whether they might be regarded as </a:t>
            </a:r>
            <a:r>
              <a:rPr lang="en-US" sz="2000" dirty="0" smtClean="0">
                <a:solidFill>
                  <a:srgbClr val="0070C0"/>
                </a:solidFill>
              </a:rPr>
              <a:t>failures, giving </a:t>
            </a:r>
            <a:r>
              <a:rPr lang="en-US" sz="2000" dirty="0">
                <a:solidFill>
                  <a:srgbClr val="0070C0"/>
                </a:solidFill>
              </a:rPr>
              <a:t>reasons for your conclusions:</a:t>
            </a:r>
          </a:p>
          <a:p>
            <a:pPr marL="360363" indent="-360363">
              <a:spcAft>
                <a:spcPts val="500"/>
              </a:spcAft>
              <a:buClr>
                <a:schemeClr val="accent6">
                  <a:lumMod val="50000"/>
                </a:schemeClr>
              </a:buClr>
              <a:buFont typeface="Wingdings" panose="05000000000000000000" pitchFamily="2" charset="2"/>
              <a:buChar char="§"/>
            </a:pPr>
            <a:r>
              <a:rPr lang="en-US" sz="2000" dirty="0" smtClean="0">
                <a:solidFill>
                  <a:srgbClr val="0070C0"/>
                </a:solidFill>
              </a:rPr>
              <a:t>Was </a:t>
            </a:r>
            <a:r>
              <a:rPr lang="en-US" sz="2000" dirty="0">
                <a:solidFill>
                  <a:srgbClr val="0070C0"/>
                </a:solidFill>
              </a:rPr>
              <a:t>Woolworth's a failure? After all they were in existence for over 100 years; most of those years were highly successful for the company. But Woolworth's were the leading music retailer in the 1960s and perhaps their market research didn't spot the changes in how customers liked to access their music. Perhaps </a:t>
            </a:r>
            <a:r>
              <a:rPr lang="en-US" sz="2000" dirty="0" err="1">
                <a:solidFill>
                  <a:srgbClr val="0070C0"/>
                </a:solidFill>
              </a:rPr>
              <a:t>Zavvi</a:t>
            </a:r>
            <a:r>
              <a:rPr lang="en-US" sz="2000" dirty="0">
                <a:solidFill>
                  <a:srgbClr val="0070C0"/>
                </a:solidFill>
              </a:rPr>
              <a:t> was a victim of the same failure to spot trends and not adapt to them?</a:t>
            </a:r>
          </a:p>
          <a:p>
            <a:pPr marL="360363" indent="-360363">
              <a:spcAft>
                <a:spcPts val="500"/>
              </a:spcAft>
              <a:buClr>
                <a:schemeClr val="accent6">
                  <a:lumMod val="50000"/>
                </a:schemeClr>
              </a:buClr>
              <a:buFont typeface="Wingdings" panose="05000000000000000000" pitchFamily="2" charset="2"/>
              <a:buChar char="§"/>
            </a:pPr>
            <a:r>
              <a:rPr lang="en-US" sz="2000" dirty="0" smtClean="0">
                <a:solidFill>
                  <a:srgbClr val="0070C0"/>
                </a:solidFill>
              </a:rPr>
              <a:t>Was </a:t>
            </a:r>
            <a:r>
              <a:rPr lang="en-US" sz="2000" dirty="0">
                <a:solidFill>
                  <a:srgbClr val="0070C0"/>
                </a:solidFill>
              </a:rPr>
              <a:t>Polaroid a success or a failure? (With a Polaroid camera, you could take the picture and within a minute, the print came out of a slot on the camera. The company closed in 2008 after 60 years of production, defeated by the competition from digital cameras.)</a:t>
            </a:r>
          </a:p>
        </p:txBody>
      </p:sp>
      <p:sp>
        <p:nvSpPr>
          <p:cNvPr id="6" name="Title 1"/>
          <p:cNvSpPr>
            <a:spLocks noGrp="1"/>
          </p:cNvSpPr>
          <p:nvPr>
            <p:ph type="title"/>
          </p:nvPr>
        </p:nvSpPr>
        <p:spPr>
          <a:xfrm>
            <a:off x="35496" y="72008"/>
            <a:ext cx="7704856" cy="548680"/>
          </a:xfrm>
        </p:spPr>
        <p:txBody>
          <a:bodyPr>
            <a:noAutofit/>
          </a:bodyPr>
          <a:lstStyle/>
          <a:p>
            <a:r>
              <a:rPr lang="en-GB" dirty="0"/>
              <a:t>1</a:t>
            </a:r>
            <a:r>
              <a:rPr lang="en-GB" dirty="0" smtClean="0"/>
              <a:t>.2 </a:t>
            </a:r>
            <a:r>
              <a:rPr lang="en-GB" dirty="0"/>
              <a:t>– </a:t>
            </a:r>
            <a:r>
              <a:rPr lang="en-US" dirty="0" smtClean="0"/>
              <a:t>Examining the Data</a:t>
            </a:r>
            <a:endParaRPr lang="en-GB" sz="40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06</a:t>
            </a:r>
            <a:endParaRPr lang="en-GB" sz="1300" b="1" dirty="0">
              <a:latin typeface="Arial" panose="020B0604020202020204" pitchFamily="34" charset="0"/>
              <a:cs typeface="Arial" panose="020B0604020202020204" pitchFamily="34" charset="0"/>
            </a:endParaRPr>
          </a:p>
        </p:txBody>
      </p:sp>
      <p:sp>
        <p:nvSpPr>
          <p:cNvPr id="3" name="AutoShape 2" descr="Image result for woolworth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6256" y="1124744"/>
            <a:ext cx="1953568" cy="1172141"/>
          </a:xfrm>
          <a:prstGeom prst="rect">
            <a:avLst/>
          </a:prstGeom>
        </p:spPr>
      </p:pic>
      <p:pic>
        <p:nvPicPr>
          <p:cNvPr id="21510" name="Picture 6" descr="Image result for zavvi"/>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6462"/>
          <a:stretch/>
        </p:blipFill>
        <p:spPr bwMode="auto">
          <a:xfrm>
            <a:off x="6876256" y="2404764"/>
            <a:ext cx="1953568" cy="1096244"/>
          </a:xfrm>
          <a:prstGeom prst="rect">
            <a:avLst/>
          </a:prstGeom>
          <a:noFill/>
          <a:extLst>
            <a:ext uri="{909E8E84-426E-40DD-AFC4-6F175D3DCCD1}">
              <a14:hiddenFill xmlns:a14="http://schemas.microsoft.com/office/drawing/2010/main">
                <a:solidFill>
                  <a:srgbClr val="FFFFFF"/>
                </a:solidFill>
              </a14:hiddenFill>
            </a:ext>
          </a:extLst>
        </p:spPr>
      </p:pic>
      <p:pic>
        <p:nvPicPr>
          <p:cNvPr id="21512" name="Picture 8" descr="Image result for polaroid camer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6256" y="3603517"/>
            <a:ext cx="1937163" cy="1409659"/>
          </a:xfrm>
          <a:prstGeom prst="rect">
            <a:avLst/>
          </a:prstGeom>
          <a:noFill/>
          <a:extLst>
            <a:ext uri="{909E8E84-426E-40DD-AFC4-6F175D3DCCD1}">
              <a14:hiddenFill xmlns:a14="http://schemas.microsoft.com/office/drawing/2010/main">
                <a:solidFill>
                  <a:srgbClr val="FFFFFF"/>
                </a:solidFill>
              </a14:hiddenFill>
            </a:ext>
          </a:extLst>
        </p:spPr>
      </p:pic>
      <p:pic>
        <p:nvPicPr>
          <p:cNvPr id="21514" name="Picture 10" descr="Image result for polaroid camera"/>
          <p:cNvPicPr>
            <a:picLocks noChangeAspect="1" noChangeArrowheads="1"/>
          </p:cNvPicPr>
          <p:nvPr/>
        </p:nvPicPr>
        <p:blipFill rotWithShape="1">
          <a:blip r:embed="rId6">
            <a:extLst>
              <a:ext uri="{28A0092B-C50C-407E-A947-70E740481C1C}">
                <a14:useLocalDpi xmlns:a14="http://schemas.microsoft.com/office/drawing/2010/main" val="0"/>
              </a:ext>
            </a:extLst>
          </a:blip>
          <a:srcRect l="12317" t="7592" r="13763" b="9249"/>
          <a:stretch/>
        </p:blipFill>
        <p:spPr bwMode="auto">
          <a:xfrm>
            <a:off x="7164288" y="5115685"/>
            <a:ext cx="1497637" cy="14976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0123565"/>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571269"/>
          </a:xfrm>
          <a:prstGeom prst="rect">
            <a:avLst/>
          </a:prstGeom>
        </p:spPr>
        <p:txBody>
          <a:bodyPr wrap="square">
            <a:spAutoFit/>
          </a:bodyPr>
          <a:lstStyle/>
          <a:p>
            <a:pPr marL="360363" indent="-360363">
              <a:spcAft>
                <a:spcPts val="500"/>
              </a:spcAft>
              <a:buClr>
                <a:schemeClr val="accent6">
                  <a:lumMod val="50000"/>
                </a:schemeClr>
              </a:buClr>
              <a:buFont typeface="Wingdings 3" panose="05040102010807070707" pitchFamily="18" charset="2"/>
              <a:buChar char=""/>
            </a:pPr>
            <a:r>
              <a:rPr lang="en-US" sz="1830" dirty="0"/>
              <a:t>The vast majority of businesses start off small and many stay that way. Very few owners can afford to target a mass market as a business objective. Some highly specialised producers thrive as small or medium sized enterprises. Those that do target growth have to have enough cash to pay for expanded marketing operations. Inevitably, achieving growth may take time and a substantial investment.</a:t>
            </a:r>
          </a:p>
          <a:p>
            <a:pPr marL="360363" indent="-360363">
              <a:spcAft>
                <a:spcPts val="500"/>
              </a:spcAft>
              <a:buClr>
                <a:schemeClr val="accent6">
                  <a:lumMod val="50000"/>
                </a:schemeClr>
              </a:buClr>
              <a:buFont typeface="Wingdings 3" panose="05040102010807070707" pitchFamily="18" charset="2"/>
              <a:buChar char=""/>
            </a:pPr>
            <a:r>
              <a:rPr lang="en-US" sz="1830" dirty="0"/>
              <a:t>The new nursery described </a:t>
            </a:r>
            <a:r>
              <a:rPr lang="en-US" sz="1830" dirty="0" smtClean="0"/>
              <a:t>previously </a:t>
            </a:r>
            <a:r>
              <a:rPr lang="en-US" sz="1830" dirty="0"/>
              <a:t>would always be a small business, although the Simpsons might decide to expand by opening nurseries in different locations. Even so it is likely to be in a niche market because nurseries need to be conveniently located and there would be few cost savings associated with being part of a larger organisation. In contrast, </a:t>
            </a:r>
            <a:r>
              <a:rPr lang="en-US" sz="1830" dirty="0" smtClean="0"/>
              <a:t>Dyson </a:t>
            </a:r>
            <a:r>
              <a:rPr lang="en-US" sz="1830" dirty="0"/>
              <a:t>hoped for a mass market for its innovative vacuum cleaners right from the start.</a:t>
            </a:r>
          </a:p>
          <a:p>
            <a:pPr marL="360363" indent="-360363">
              <a:spcAft>
                <a:spcPts val="500"/>
              </a:spcAft>
              <a:buClr>
                <a:schemeClr val="accent6">
                  <a:lumMod val="50000"/>
                </a:schemeClr>
              </a:buClr>
              <a:buFont typeface="Wingdings 3" panose="05040102010807070707" pitchFamily="18" charset="2"/>
              <a:buChar char=""/>
            </a:pPr>
            <a:r>
              <a:rPr lang="en-US" sz="1830" dirty="0"/>
              <a:t>In between, the vast majority of businesses start small but expand as soon as they can see that their market has growth potential. Tesco </a:t>
            </a:r>
            <a:r>
              <a:rPr lang="en-US" sz="1830" dirty="0" smtClean="0"/>
              <a:t>provides </a:t>
            </a:r>
            <a:r>
              <a:rPr lang="en-US" sz="1830" dirty="0"/>
              <a:t>a striking example. Many businesses grow up to a certain point, at which their size is appropriate to the product and the market. From then on they do not seek spectacular growth and may choose to follow other paths, for example maintaining sales and market share. </a:t>
            </a:r>
            <a:r>
              <a:rPr lang="en-US" sz="1830" dirty="0" err="1"/>
              <a:t>T.J.Hughes</a:t>
            </a:r>
            <a:r>
              <a:rPr lang="en-US" sz="1830" dirty="0"/>
              <a:t> might have been like </a:t>
            </a:r>
            <a:r>
              <a:rPr lang="en-US" sz="1830" dirty="0" smtClean="0"/>
              <a:t>this. </a:t>
            </a:r>
            <a:endParaRPr lang="en-US" sz="1830" dirty="0"/>
          </a:p>
        </p:txBody>
      </p:sp>
      <p:sp>
        <p:nvSpPr>
          <p:cNvPr id="6" name="Title 1"/>
          <p:cNvSpPr>
            <a:spLocks noGrp="1"/>
          </p:cNvSpPr>
          <p:nvPr>
            <p:ph type="title"/>
          </p:nvPr>
        </p:nvSpPr>
        <p:spPr>
          <a:xfrm>
            <a:off x="35496" y="72008"/>
            <a:ext cx="7704856" cy="548680"/>
          </a:xfrm>
        </p:spPr>
        <p:txBody>
          <a:bodyPr>
            <a:noAutofit/>
          </a:bodyPr>
          <a:lstStyle/>
          <a:p>
            <a:r>
              <a:rPr lang="en-GB" dirty="0"/>
              <a:t>1</a:t>
            </a:r>
            <a:r>
              <a:rPr lang="en-GB" dirty="0" smtClean="0"/>
              <a:t>.3 </a:t>
            </a:r>
            <a:r>
              <a:rPr lang="en-GB" dirty="0"/>
              <a:t>– </a:t>
            </a:r>
            <a:r>
              <a:rPr lang="en-US" dirty="0" smtClean="0"/>
              <a:t>Niche or Mass market</a:t>
            </a:r>
            <a:endParaRPr lang="en-GB" sz="40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06</a:t>
            </a:r>
            <a:endParaRPr lang="en-GB" sz="1300" b="1" dirty="0">
              <a:latin typeface="Arial" panose="020B0604020202020204" pitchFamily="34" charset="0"/>
              <a:cs typeface="Arial" panose="020B0604020202020204" pitchFamily="34" charset="0"/>
            </a:endParaRPr>
          </a:p>
        </p:txBody>
      </p:sp>
      <p:sp>
        <p:nvSpPr>
          <p:cNvPr id="3" name="AutoShape 2" descr="Image result for woolworth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861783934"/>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763629"/>
          </a:xfrm>
          <a:prstGeom prst="rect">
            <a:avLst/>
          </a:prstGeom>
        </p:spPr>
        <p:txBody>
          <a:bodyPr wrap="square">
            <a:spAutoFit/>
          </a:bodyPr>
          <a:lstStyle/>
          <a:p>
            <a:pPr>
              <a:spcAft>
                <a:spcPts val="400"/>
              </a:spcAft>
              <a:buClr>
                <a:schemeClr val="accent6">
                  <a:lumMod val="50000"/>
                </a:schemeClr>
              </a:buClr>
            </a:pPr>
            <a:r>
              <a:rPr lang="en-US" sz="1830" b="1" dirty="0">
                <a:solidFill>
                  <a:srgbClr val="0070C0"/>
                </a:solidFill>
              </a:rPr>
              <a:t>Tesco</a:t>
            </a:r>
          </a:p>
          <a:p>
            <a:pPr marL="360363" indent="-360363">
              <a:spcAft>
                <a:spcPts val="400"/>
              </a:spcAft>
              <a:buClr>
                <a:schemeClr val="accent6">
                  <a:lumMod val="50000"/>
                </a:schemeClr>
              </a:buClr>
              <a:buFont typeface="Wingdings 3" panose="05040102010807070707" pitchFamily="18" charset="2"/>
              <a:buChar char=""/>
            </a:pPr>
            <a:r>
              <a:rPr lang="en-US" sz="1830" dirty="0">
                <a:solidFill>
                  <a:srgbClr val="0070C0"/>
                </a:solidFill>
              </a:rPr>
              <a:t>It is unlikely that Jack Cohen, the founder of Tesco, the leading British supermarket, thought much about global domination when he set out to sell surplus groceries from a stall in London in 1919, yet he expanded quickly, floating the company on the London Stock Exchange in 1947. Tesco's growth was a mixture of organic growth and acquisition. (Organic growth means that the business expands from within, i.e. by creating more and bigger supermarkets. Acquisition means taking over or merging with other companies, so gaining control of their supermarkets without having to set them up.) With both, the company steadily increased sales, revenue, profit and market share.</a:t>
            </a:r>
          </a:p>
          <a:p>
            <a:pPr marL="360363" indent="-360363">
              <a:spcAft>
                <a:spcPts val="400"/>
              </a:spcAft>
              <a:buClr>
                <a:schemeClr val="accent6">
                  <a:lumMod val="50000"/>
                </a:schemeClr>
              </a:buClr>
              <a:buFont typeface="Wingdings 3" panose="05040102010807070707" pitchFamily="18" charset="2"/>
              <a:buChar char=""/>
            </a:pPr>
            <a:r>
              <a:rPr lang="en-US" sz="1830" dirty="0">
                <a:solidFill>
                  <a:srgbClr val="0070C0"/>
                </a:solidFill>
              </a:rPr>
              <a:t>Tesco appears to have gained its USP by appealing to all segments of the market and marketing has probably played a key part in this, enabling the firm to get a competitive advantage over its rivals.</a:t>
            </a:r>
          </a:p>
          <a:p>
            <a:pPr>
              <a:spcAft>
                <a:spcPts val="400"/>
              </a:spcAft>
              <a:buClr>
                <a:schemeClr val="accent6">
                  <a:lumMod val="50000"/>
                </a:schemeClr>
              </a:buClr>
            </a:pPr>
            <a:r>
              <a:rPr lang="en-US" sz="1830" b="1" dirty="0">
                <a:solidFill>
                  <a:srgbClr val="FF0000"/>
                </a:solidFill>
              </a:rPr>
              <a:t>Questions</a:t>
            </a:r>
          </a:p>
          <a:p>
            <a:pPr marL="360363" indent="-360363">
              <a:spcAft>
                <a:spcPts val="400"/>
              </a:spcAft>
              <a:buClr>
                <a:schemeClr val="accent6">
                  <a:lumMod val="50000"/>
                </a:schemeClr>
              </a:buClr>
              <a:buFont typeface="+mj-lt"/>
              <a:buAutoNum type="arabicPeriod"/>
            </a:pPr>
            <a:r>
              <a:rPr lang="en-US" sz="1830" dirty="0" smtClean="0">
                <a:solidFill>
                  <a:srgbClr val="FF0000"/>
                </a:solidFill>
              </a:rPr>
              <a:t>Explain </a:t>
            </a:r>
            <a:r>
              <a:rPr lang="en-US" sz="1830" dirty="0">
                <a:solidFill>
                  <a:srgbClr val="FF0000"/>
                </a:solidFill>
              </a:rPr>
              <a:t>why Tesco might be described as successful, giving as many reasons as you can.</a:t>
            </a:r>
          </a:p>
          <a:p>
            <a:pPr marL="360363" indent="-360363">
              <a:spcAft>
                <a:spcPts val="400"/>
              </a:spcAft>
              <a:buClr>
                <a:schemeClr val="accent6">
                  <a:lumMod val="50000"/>
                </a:schemeClr>
              </a:buClr>
              <a:buFont typeface="+mj-lt"/>
              <a:buAutoNum type="arabicPeriod"/>
            </a:pPr>
            <a:r>
              <a:rPr lang="en-US" sz="1830" dirty="0" smtClean="0">
                <a:solidFill>
                  <a:srgbClr val="FF0000"/>
                </a:solidFill>
              </a:rPr>
              <a:t>List </a:t>
            </a:r>
            <a:r>
              <a:rPr lang="en-US" sz="1830" dirty="0">
                <a:solidFill>
                  <a:srgbClr val="FF0000"/>
                </a:solidFill>
              </a:rPr>
              <a:t>all the examples you can of Tesco's measures to retain customers and increase sales revenue.</a:t>
            </a:r>
          </a:p>
        </p:txBody>
      </p:sp>
      <p:sp>
        <p:nvSpPr>
          <p:cNvPr id="6" name="Title 1"/>
          <p:cNvSpPr>
            <a:spLocks noGrp="1"/>
          </p:cNvSpPr>
          <p:nvPr>
            <p:ph type="title"/>
          </p:nvPr>
        </p:nvSpPr>
        <p:spPr>
          <a:xfrm>
            <a:off x="35496" y="72008"/>
            <a:ext cx="7704856" cy="548680"/>
          </a:xfrm>
        </p:spPr>
        <p:txBody>
          <a:bodyPr>
            <a:noAutofit/>
          </a:bodyPr>
          <a:lstStyle/>
          <a:p>
            <a:r>
              <a:rPr lang="en-GB" dirty="0"/>
              <a:t>1</a:t>
            </a:r>
            <a:r>
              <a:rPr lang="en-GB" dirty="0" smtClean="0"/>
              <a:t>.3 – </a:t>
            </a:r>
            <a:r>
              <a:rPr lang="en-US" dirty="0" smtClean="0"/>
              <a:t>Mass markets</a:t>
            </a:r>
            <a:endParaRPr lang="en-GB" sz="40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07</a:t>
            </a:r>
            <a:endParaRPr lang="en-GB" sz="1300" b="1" dirty="0">
              <a:latin typeface="Arial" panose="020B0604020202020204" pitchFamily="34" charset="0"/>
              <a:cs typeface="Arial" panose="020B0604020202020204" pitchFamily="34" charset="0"/>
            </a:endParaRPr>
          </a:p>
        </p:txBody>
      </p:sp>
      <p:sp>
        <p:nvSpPr>
          <p:cNvPr id="3" name="AutoShape 2" descr="Image result for woolworth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763408197"/>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dirty="0"/>
              <a:t>1</a:t>
            </a:r>
            <a:r>
              <a:rPr lang="en-GB" dirty="0" smtClean="0"/>
              <a:t>.3 – </a:t>
            </a:r>
            <a:r>
              <a:rPr lang="en-US" dirty="0" smtClean="0"/>
              <a:t>Mass markets</a:t>
            </a:r>
            <a:endParaRPr lang="en-GB" sz="40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07</a:t>
            </a:r>
            <a:endParaRPr lang="en-GB" sz="1300" b="1" dirty="0">
              <a:latin typeface="Arial" panose="020B0604020202020204" pitchFamily="34" charset="0"/>
              <a:cs typeface="Arial" panose="020B0604020202020204" pitchFamily="34" charset="0"/>
            </a:endParaRPr>
          </a:p>
        </p:txBody>
      </p:sp>
      <p:sp>
        <p:nvSpPr>
          <p:cNvPr id="3" name="AutoShape 2" descr="Image result for woolworth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2530" name="Picture 2" descr="Image result for tesco's business model"/>
          <p:cNvPicPr>
            <a:picLocks noChangeAspect="1" noChangeArrowheads="1"/>
          </p:cNvPicPr>
          <p:nvPr/>
        </p:nvPicPr>
        <p:blipFill rotWithShape="1">
          <a:blip r:embed="rId7">
            <a:extLst>
              <a:ext uri="{28A0092B-C50C-407E-A947-70E740481C1C}">
                <a14:useLocalDpi xmlns:a14="http://schemas.microsoft.com/office/drawing/2010/main" val="0"/>
              </a:ext>
            </a:extLst>
          </a:blip>
          <a:srcRect l="960" r="2540" b="11869"/>
          <a:stretch/>
        </p:blipFill>
        <p:spPr bwMode="auto">
          <a:xfrm>
            <a:off x="323528" y="1158974"/>
            <a:ext cx="8496944" cy="342215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8" action="ppaction://hlinkfile"/>
          </p:cNvPr>
          <p:cNvSpPr txBox="1"/>
          <p:nvPr/>
        </p:nvSpPr>
        <p:spPr>
          <a:xfrm>
            <a:off x="3867430" y="4723236"/>
            <a:ext cx="1280634" cy="338554"/>
          </a:xfrm>
          <a:prstGeom prst="rect">
            <a:avLst/>
          </a:prstGeom>
          <a:solidFill>
            <a:srgbClr val="FFC000"/>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wrap="square" lIns="36000" rIns="36000" rtlCol="0">
            <a:spAutoFit/>
          </a:bodyPr>
          <a:lstStyle/>
          <a:p>
            <a:pPr algn="ctr"/>
            <a:r>
              <a:rPr lang="en-GB" sz="1600" b="1" dirty="0" smtClean="0">
                <a:sym typeface="Wingdings 3" panose="05040102010807070707" pitchFamily="18" charset="2"/>
              </a:rPr>
              <a:t></a:t>
            </a:r>
            <a:r>
              <a:rPr lang="en-GB" sz="1600" dirty="0" smtClean="0">
                <a:sym typeface="Wingdings 3" panose="05040102010807070707" pitchFamily="18" charset="2"/>
              </a:rPr>
              <a:t> </a:t>
            </a:r>
            <a:r>
              <a:rPr lang="en-GB" sz="1600" dirty="0" smtClean="0"/>
              <a:t>Click Here</a:t>
            </a:r>
            <a:endParaRPr lang="en-GB" sz="1600" dirty="0"/>
          </a:p>
        </p:txBody>
      </p:sp>
      <p:pic>
        <p:nvPicPr>
          <p:cNvPr id="4" name="Unit 02 - 2 - Tesco Business Model">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251520" y="4723236"/>
            <a:ext cx="3459776" cy="1946124"/>
          </a:xfrm>
          <a:prstGeom prst="rect">
            <a:avLst/>
          </a:prstGeom>
        </p:spPr>
      </p:pic>
      <p:sp>
        <p:nvSpPr>
          <p:cNvPr id="9" name="TextBox 8">
            <a:hlinkClick r:id="rId10" action="ppaction://hlinkfile"/>
          </p:cNvPr>
          <p:cNvSpPr txBox="1"/>
          <p:nvPr/>
        </p:nvSpPr>
        <p:spPr>
          <a:xfrm>
            <a:off x="3859248" y="6293003"/>
            <a:ext cx="1280634" cy="338554"/>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36000" rIns="36000" rtlCol="0">
            <a:spAutoFit/>
          </a:bodyPr>
          <a:lstStyle/>
          <a:p>
            <a:pPr algn="ctr"/>
            <a:r>
              <a:rPr lang="en-GB" sz="1600" dirty="0" smtClean="0"/>
              <a:t>Click Here </a:t>
            </a:r>
            <a:r>
              <a:rPr lang="en-GB" sz="1600" b="1" dirty="0" smtClean="0">
                <a:sym typeface="Wingdings 3" panose="05040102010807070707" pitchFamily="18" charset="2"/>
              </a:rPr>
              <a:t></a:t>
            </a:r>
            <a:endParaRPr lang="en-GB" sz="1600" b="1" dirty="0"/>
          </a:p>
        </p:txBody>
      </p:sp>
      <p:pic>
        <p:nvPicPr>
          <p:cNvPr id="5" name="Unit 02 - 1 - Tescos woes">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1"/>
          <a:stretch>
            <a:fillRect/>
          </a:stretch>
        </p:blipFill>
        <p:spPr>
          <a:xfrm>
            <a:off x="5436095" y="4723236"/>
            <a:ext cx="3392571" cy="190832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60360399"/>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video>
              <p:cMediaNode vol="80000">
                <p:cTn id="13" fill="hold" display="0">
                  <p:stCondLst>
                    <p:cond delay="indefinite"/>
                  </p:stCondLst>
                </p:cTn>
                <p:tgtEl>
                  <p:spTgt spid="5"/>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768752" cy="4726422"/>
          </a:xfrm>
          <a:prstGeom prst="rect">
            <a:avLst/>
          </a:prstGeom>
        </p:spPr>
        <p:txBody>
          <a:bodyPr wrap="square">
            <a:spAutoFit/>
          </a:bodyPr>
          <a:lstStyle/>
          <a:p>
            <a:pPr marL="360363" indent="-360363">
              <a:spcAft>
                <a:spcPts val="500"/>
              </a:spcAft>
              <a:buClr>
                <a:schemeClr val="accent6">
                  <a:lumMod val="50000"/>
                </a:schemeClr>
              </a:buClr>
              <a:buFont typeface="Wingdings 3" panose="05040102010807070707" pitchFamily="18" charset="2"/>
              <a:buChar char=""/>
            </a:pPr>
            <a:r>
              <a:rPr lang="en-US" sz="1810" dirty="0"/>
              <a:t>A key factor in business decisions about growth is whether there are potential economies of scale. </a:t>
            </a:r>
            <a:r>
              <a:rPr lang="en-US" sz="1810" dirty="0" smtClean="0"/>
              <a:t>These </a:t>
            </a:r>
            <a:r>
              <a:rPr lang="en-US" sz="1810" b="1" dirty="0" smtClean="0">
                <a:solidFill>
                  <a:srgbClr val="FF0000"/>
                </a:solidFill>
              </a:rPr>
              <a:t>economies of scale </a:t>
            </a:r>
            <a:r>
              <a:rPr lang="en-US" sz="1810" dirty="0" smtClean="0"/>
              <a:t>exist </a:t>
            </a:r>
            <a:r>
              <a:rPr lang="en-US" sz="1810" dirty="0"/>
              <a:t>when expanding output leads to falling costs per unit. Sometimes there are technical reasons for this</a:t>
            </a:r>
          </a:p>
          <a:p>
            <a:pPr marL="360363" indent="-360363">
              <a:spcAft>
                <a:spcPts val="500"/>
              </a:spcAft>
              <a:buClr>
                <a:schemeClr val="accent6">
                  <a:lumMod val="50000"/>
                </a:schemeClr>
              </a:buClr>
              <a:buFont typeface="Wingdings 3" panose="05040102010807070707" pitchFamily="18" charset="2"/>
              <a:buChar char=""/>
            </a:pPr>
            <a:r>
              <a:rPr lang="en-US" sz="1810" dirty="0"/>
              <a:t>- using bigger and more technically advanced machines in manufacturing may cuts costs dramatically. So the most competitive producer may also be the biggest. Falling costs make it easy to create a mass market because prices can be cut, bringing products within reach for people who previously could not afford them.</a:t>
            </a:r>
          </a:p>
          <a:p>
            <a:pPr marL="360363" indent="-360363">
              <a:spcAft>
                <a:spcPts val="500"/>
              </a:spcAft>
              <a:buClr>
                <a:schemeClr val="accent6">
                  <a:lumMod val="50000"/>
                </a:schemeClr>
              </a:buClr>
              <a:buFont typeface="Wingdings 3" panose="05040102010807070707" pitchFamily="18" charset="2"/>
              <a:buChar char=""/>
            </a:pPr>
            <a:r>
              <a:rPr lang="en-US" sz="1810" dirty="0"/>
              <a:t>Economies of scale can also be very important in marketing. You can see that expensive TV adverts may be just the way to create a mass market, but the business has to be big enough to afford them. This cuts both ways: if a mass market can be created, the advertising costs could be small in comparison to the extra sales revenue achieved.</a:t>
            </a:r>
          </a:p>
        </p:txBody>
      </p:sp>
      <p:sp>
        <p:nvSpPr>
          <p:cNvPr id="6" name="Title 1"/>
          <p:cNvSpPr>
            <a:spLocks noGrp="1"/>
          </p:cNvSpPr>
          <p:nvPr>
            <p:ph type="title"/>
          </p:nvPr>
        </p:nvSpPr>
        <p:spPr>
          <a:xfrm>
            <a:off x="35496" y="72008"/>
            <a:ext cx="7704856" cy="548680"/>
          </a:xfrm>
        </p:spPr>
        <p:txBody>
          <a:bodyPr>
            <a:noAutofit/>
          </a:bodyPr>
          <a:lstStyle/>
          <a:p>
            <a:r>
              <a:rPr lang="en-GB" dirty="0"/>
              <a:t>1</a:t>
            </a:r>
            <a:r>
              <a:rPr lang="en-GB" dirty="0" smtClean="0"/>
              <a:t>.3 </a:t>
            </a:r>
            <a:r>
              <a:rPr lang="en-GB" dirty="0"/>
              <a:t>– </a:t>
            </a:r>
            <a:r>
              <a:rPr lang="en-US" dirty="0" smtClean="0"/>
              <a:t>Niche or Mass market</a:t>
            </a:r>
            <a:endParaRPr lang="en-GB" sz="40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06</a:t>
            </a:r>
            <a:endParaRPr lang="en-GB" sz="1300" b="1" dirty="0">
              <a:latin typeface="Arial" panose="020B0604020202020204" pitchFamily="34" charset="0"/>
              <a:cs typeface="Arial" panose="020B0604020202020204" pitchFamily="34" charset="0"/>
            </a:endParaRPr>
          </a:p>
        </p:txBody>
      </p:sp>
      <p:sp>
        <p:nvSpPr>
          <p:cNvPr id="3" name="AutoShape 2" descr="Image result for woolworth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Rectangle 7"/>
          <p:cNvSpPr/>
          <p:nvPr/>
        </p:nvSpPr>
        <p:spPr>
          <a:xfrm>
            <a:off x="323528" y="5733256"/>
            <a:ext cx="8568952" cy="923330"/>
          </a:xfrm>
          <a:prstGeom prst="rect">
            <a:avLst/>
          </a:prstGeom>
          <a:solidFill>
            <a:schemeClr val="accent6">
              <a:lumMod val="40000"/>
              <a:lumOff val="60000"/>
            </a:schemeClr>
          </a:solidFill>
          <a:ln w="57150">
            <a:solidFill>
              <a:srgbClr val="002060"/>
            </a:solidFill>
            <a:prstDash val="solid"/>
          </a:ln>
        </p:spPr>
        <p:txBody>
          <a:bodyPr wrap="square">
            <a:spAutoFit/>
          </a:bodyPr>
          <a:lstStyle/>
          <a:p>
            <a:pPr indent="-190500" algn="just">
              <a:spcBef>
                <a:spcPts val="900"/>
              </a:spcBef>
              <a:spcAft>
                <a:spcPts val="0"/>
              </a:spcAft>
            </a:pPr>
            <a:r>
              <a:rPr lang="en-US" b="1" dirty="0"/>
              <a:t>Economies of scale</a:t>
            </a:r>
            <a:r>
              <a:rPr lang="en-US" dirty="0"/>
              <a:t> occur when increasing output leads to lower costs per unit. These may include production costs and marketing costs. There can be financial economies too, as bigger firms are better able to access cheap finance.</a:t>
            </a:r>
            <a:endParaRPr lang="en-GB" dirty="0"/>
          </a:p>
        </p:txBody>
      </p:sp>
      <p:pic>
        <p:nvPicPr>
          <p:cNvPr id="1028" name="Picture 4" descr="Image resul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6476"/>
          <a:stretch/>
        </p:blipFill>
        <p:spPr bwMode="auto">
          <a:xfrm>
            <a:off x="7020272" y="1131834"/>
            <a:ext cx="1872208" cy="141030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modern factory machiner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0272" y="2657110"/>
            <a:ext cx="1852927" cy="104227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18th century mill worker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20271" y="3785700"/>
            <a:ext cx="1852927" cy="18019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3443825"/>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552728" cy="5650265"/>
          </a:xfrm>
          <a:prstGeom prst="rect">
            <a:avLst/>
          </a:prstGeom>
        </p:spPr>
        <p:txBody>
          <a:bodyPr wrap="square">
            <a:spAutoFit/>
          </a:bodyPr>
          <a:lstStyle/>
          <a:p>
            <a:pPr marL="360363" indent="-360363">
              <a:spcAft>
                <a:spcPts val="500"/>
              </a:spcAft>
              <a:buClr>
                <a:schemeClr val="accent6">
                  <a:lumMod val="50000"/>
                </a:schemeClr>
              </a:buClr>
              <a:buFont typeface="Wingdings 3" panose="05040102010807070707" pitchFamily="18" charset="2"/>
              <a:buChar char=""/>
            </a:pPr>
            <a:r>
              <a:rPr lang="en-US" sz="2100" b="1" dirty="0" smtClean="0"/>
              <a:t>T.J. Hughes</a:t>
            </a:r>
            <a:r>
              <a:rPr lang="en-US" sz="2100" dirty="0" smtClean="0"/>
              <a:t>, a large retailer of discounted fashion and household brands, was forced to close in 2011. It had tried to expand by buying Woolworth's branches but then faced dramatic falls in revenue and profit, probably because of the UK recession. Maintaining sales and market share might not seem to be an ambitious objective for a successful business, but in a recession, many firms would settle for just that. It may be that in the future T.J. Hughes will survive in some form, but probably operating on a much smaller scale.</a:t>
            </a:r>
          </a:p>
          <a:p>
            <a:pPr marL="360363" indent="-360363">
              <a:spcAft>
                <a:spcPts val="500"/>
              </a:spcAft>
              <a:buClr>
                <a:schemeClr val="accent6">
                  <a:lumMod val="50000"/>
                </a:schemeClr>
              </a:buClr>
              <a:buFont typeface="Wingdings 3" panose="05040102010807070707" pitchFamily="18" charset="2"/>
              <a:buChar char=""/>
            </a:pPr>
            <a:r>
              <a:rPr lang="en-US" sz="2100" dirty="0" smtClean="0"/>
              <a:t>In some very competitive markets, medium-sized and small enterprises can survive quite well alongside very big companies. The construction industry is like this - many plumbers are sole traders with no employees at all, doing everything themselves. </a:t>
            </a:r>
            <a:endParaRPr lang="en-US" sz="2100" dirty="0"/>
          </a:p>
        </p:txBody>
      </p:sp>
      <p:sp>
        <p:nvSpPr>
          <p:cNvPr id="6" name="Title 1"/>
          <p:cNvSpPr>
            <a:spLocks noGrp="1"/>
          </p:cNvSpPr>
          <p:nvPr>
            <p:ph type="title"/>
          </p:nvPr>
        </p:nvSpPr>
        <p:spPr>
          <a:xfrm>
            <a:off x="35496" y="72008"/>
            <a:ext cx="7704856" cy="548680"/>
          </a:xfrm>
        </p:spPr>
        <p:txBody>
          <a:bodyPr>
            <a:noAutofit/>
          </a:bodyPr>
          <a:lstStyle/>
          <a:p>
            <a:r>
              <a:rPr lang="en-GB" sz="3400" dirty="0"/>
              <a:t>1</a:t>
            </a:r>
            <a:r>
              <a:rPr lang="en-GB" sz="3400" dirty="0" smtClean="0"/>
              <a:t>.3 </a:t>
            </a:r>
            <a:r>
              <a:rPr lang="en-GB" sz="3400" dirty="0"/>
              <a:t>– </a:t>
            </a:r>
            <a:r>
              <a:rPr lang="en-US" sz="3400" dirty="0" smtClean="0"/>
              <a:t>Maintaining Sales and Market Share</a:t>
            </a:r>
            <a:endParaRPr lang="en-GB" sz="34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06</a:t>
            </a:r>
            <a:endParaRPr lang="en-GB" sz="1300" b="1" dirty="0">
              <a:latin typeface="Arial" panose="020B0604020202020204" pitchFamily="34" charset="0"/>
              <a:cs typeface="Arial" panose="020B0604020202020204" pitchFamily="34" charset="0"/>
            </a:endParaRPr>
          </a:p>
        </p:txBody>
      </p:sp>
      <p:sp>
        <p:nvSpPr>
          <p:cNvPr id="3" name="AutoShape 2" descr="Image result for woolworth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074" name="Picture 2" descr="Image result for t j hughes"/>
          <p:cNvPicPr>
            <a:picLocks noChangeAspect="1" noChangeArrowheads="1"/>
          </p:cNvPicPr>
          <p:nvPr/>
        </p:nvPicPr>
        <p:blipFill rotWithShape="1">
          <a:blip r:embed="rId3">
            <a:extLst>
              <a:ext uri="{28A0092B-C50C-407E-A947-70E740481C1C}">
                <a14:useLocalDpi xmlns:a14="http://schemas.microsoft.com/office/drawing/2010/main" val="0"/>
              </a:ext>
            </a:extLst>
          </a:blip>
          <a:srcRect t="1" b="5488"/>
          <a:stretch/>
        </p:blipFill>
        <p:spPr bwMode="auto">
          <a:xfrm>
            <a:off x="6804248" y="1118779"/>
            <a:ext cx="2066578" cy="130211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t j hughes"/>
          <p:cNvPicPr>
            <a:picLocks noChangeAspect="1" noChangeArrowheads="1"/>
          </p:cNvPicPr>
          <p:nvPr/>
        </p:nvPicPr>
        <p:blipFill rotWithShape="1">
          <a:blip r:embed="rId4">
            <a:extLst>
              <a:ext uri="{28A0092B-C50C-407E-A947-70E740481C1C}">
                <a14:useLocalDpi xmlns:a14="http://schemas.microsoft.com/office/drawing/2010/main" val="0"/>
              </a:ext>
            </a:extLst>
          </a:blip>
          <a:srcRect l="14865" r="3786"/>
          <a:stretch/>
        </p:blipFill>
        <p:spPr bwMode="auto">
          <a:xfrm>
            <a:off x="6804248" y="2533508"/>
            <a:ext cx="2066578" cy="89549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rotWithShape="1">
          <a:blip r:embed="rId5"/>
          <a:srcRect l="745" t="15546" r="33951" b="17621"/>
          <a:stretch/>
        </p:blipFill>
        <p:spPr>
          <a:xfrm>
            <a:off x="6804248" y="3573016"/>
            <a:ext cx="2066578" cy="1189063"/>
          </a:xfrm>
          <a:prstGeom prst="rect">
            <a:avLst/>
          </a:prstGeom>
        </p:spPr>
      </p:pic>
      <p:grpSp>
        <p:nvGrpSpPr>
          <p:cNvPr id="9" name="Group 8"/>
          <p:cNvGrpSpPr/>
          <p:nvPr/>
        </p:nvGrpSpPr>
        <p:grpSpPr>
          <a:xfrm>
            <a:off x="6735032" y="4839672"/>
            <a:ext cx="2135794" cy="1757938"/>
            <a:chOff x="6735032" y="4839672"/>
            <a:chExt cx="2135794" cy="1757938"/>
          </a:xfrm>
        </p:grpSpPr>
        <p:pic>
          <p:nvPicPr>
            <p:cNvPr id="5" name="Picture 4">
              <a:hlinkClick r:id="rId6"/>
            </p:cNvPr>
            <p:cNvPicPr>
              <a:picLocks noChangeAspect="1"/>
            </p:cNvPicPr>
            <p:nvPr/>
          </p:nvPicPr>
          <p:blipFill rotWithShape="1">
            <a:blip r:embed="rId7"/>
            <a:srcRect l="7194" t="53157" r="69009" b="18296"/>
            <a:stretch/>
          </p:blipFill>
          <p:spPr>
            <a:xfrm>
              <a:off x="6735032" y="5157191"/>
              <a:ext cx="2135794" cy="1440419"/>
            </a:xfrm>
            <a:prstGeom prst="rect">
              <a:avLst/>
            </a:prstGeom>
          </p:spPr>
        </p:pic>
        <p:pic>
          <p:nvPicPr>
            <p:cNvPr id="14" name="Picture 13"/>
            <p:cNvPicPr>
              <a:picLocks noChangeAspect="1"/>
            </p:cNvPicPr>
            <p:nvPr/>
          </p:nvPicPr>
          <p:blipFill rotWithShape="1">
            <a:blip r:embed="rId7"/>
            <a:srcRect l="7194" t="22641" r="69009" b="70856"/>
            <a:stretch/>
          </p:blipFill>
          <p:spPr>
            <a:xfrm>
              <a:off x="6804248" y="4839672"/>
              <a:ext cx="2066578" cy="317520"/>
            </a:xfrm>
            <a:prstGeom prst="rect">
              <a:avLst/>
            </a:prstGeom>
          </p:spPr>
        </p:pic>
      </p:grpSp>
    </p:spTree>
    <p:extLst>
      <p:ext uri="{BB962C8B-B14F-4D97-AF65-F5344CB8AC3E}">
        <p14:creationId xmlns:p14="http://schemas.microsoft.com/office/powerpoint/2010/main" val="774727686"/>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696744" cy="5573321"/>
          </a:xfrm>
          <a:prstGeom prst="rect">
            <a:avLst/>
          </a:prstGeom>
        </p:spPr>
        <p:txBody>
          <a:bodyPr wrap="square">
            <a:spAutoFit/>
          </a:bodyPr>
          <a:lstStyle/>
          <a:p>
            <a:pPr marL="360363" indent="-360363">
              <a:spcAft>
                <a:spcPts val="500"/>
              </a:spcAft>
              <a:buClr>
                <a:schemeClr val="accent6">
                  <a:lumMod val="50000"/>
                </a:schemeClr>
              </a:buClr>
              <a:buFont typeface="Wingdings 3" panose="05040102010807070707" pitchFamily="18" charset="2"/>
              <a:buChar char=""/>
            </a:pPr>
            <a:r>
              <a:rPr lang="en-US" sz="2200" dirty="0" smtClean="0"/>
              <a:t>Small </a:t>
            </a:r>
            <a:r>
              <a:rPr lang="en-US" sz="2200" dirty="0"/>
              <a:t>local building companies will build the odd house someone who has a bit of land, or do repairs and extensions. While </a:t>
            </a:r>
            <a:r>
              <a:rPr lang="en-US" sz="2200" b="1" dirty="0"/>
              <a:t>Balfour Beatty </a:t>
            </a:r>
            <a:r>
              <a:rPr lang="en-US" sz="2200" dirty="0"/>
              <a:t>builds motorways, bridges and airports with a turnover of £10 billion a year, and </a:t>
            </a:r>
            <a:r>
              <a:rPr lang="en-US" sz="2200" b="1" dirty="0"/>
              <a:t>Wates and </a:t>
            </a:r>
            <a:r>
              <a:rPr lang="en-US" sz="2200" b="1" dirty="0" err="1"/>
              <a:t>Bovis</a:t>
            </a:r>
            <a:r>
              <a:rPr lang="en-US" sz="2200" dirty="0"/>
              <a:t> make just under £1 billion a </a:t>
            </a:r>
            <a:r>
              <a:rPr lang="en-US" sz="2200" dirty="0" smtClean="0"/>
              <a:t>year </a:t>
            </a:r>
            <a:r>
              <a:rPr lang="en-US" sz="2200" dirty="0"/>
              <a:t>with their housing estates and other projects.</a:t>
            </a:r>
          </a:p>
          <a:p>
            <a:pPr marL="360363" indent="-360363">
              <a:spcAft>
                <a:spcPts val="500"/>
              </a:spcAft>
              <a:buClr>
                <a:schemeClr val="accent6">
                  <a:lumMod val="50000"/>
                </a:schemeClr>
              </a:buClr>
              <a:buFont typeface="Wingdings 3" panose="05040102010807070707" pitchFamily="18" charset="2"/>
              <a:buChar char=""/>
            </a:pPr>
            <a:r>
              <a:rPr lang="en-US" sz="2200" dirty="0"/>
              <a:t>Businesses can be highly successful without growing ever larger. Their marketing objectives will reflect </a:t>
            </a:r>
            <a:r>
              <a:rPr lang="en-US" sz="2200" dirty="0" smtClean="0"/>
              <a:t>their </a:t>
            </a:r>
            <a:r>
              <a:rPr lang="en-US" sz="2200" dirty="0"/>
              <a:t>overall business objectives and the trading environment in which they operate. Very often, if personal services are involved, small scale businesses have much to offer. There are still many single salons </a:t>
            </a:r>
            <a:r>
              <a:rPr lang="en-US" sz="2200" dirty="0" smtClean="0"/>
              <a:t>in </a:t>
            </a:r>
            <a:r>
              <a:rPr lang="en-US" sz="2200" dirty="0"/>
              <a:t>hairdressing, doing quite well, yet even there chains have emerged, like Toni and Guy with their 400 salons</a:t>
            </a:r>
          </a:p>
        </p:txBody>
      </p:sp>
      <p:sp>
        <p:nvSpPr>
          <p:cNvPr id="6" name="Title 1"/>
          <p:cNvSpPr>
            <a:spLocks noGrp="1"/>
          </p:cNvSpPr>
          <p:nvPr>
            <p:ph type="title"/>
          </p:nvPr>
        </p:nvSpPr>
        <p:spPr>
          <a:xfrm>
            <a:off x="35496" y="72008"/>
            <a:ext cx="7704856" cy="548680"/>
          </a:xfrm>
        </p:spPr>
        <p:txBody>
          <a:bodyPr>
            <a:noAutofit/>
          </a:bodyPr>
          <a:lstStyle/>
          <a:p>
            <a:r>
              <a:rPr lang="en-GB" sz="3400" dirty="0" smtClean="0"/>
              <a:t>1.3 </a:t>
            </a:r>
            <a:r>
              <a:rPr lang="en-GB" sz="3400" dirty="0"/>
              <a:t>– </a:t>
            </a:r>
            <a:r>
              <a:rPr lang="en-US" sz="3400" dirty="0"/>
              <a:t>Maintaining Sales and Market Share</a:t>
            </a:r>
            <a:endParaRPr lang="en-GB" sz="34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08</a:t>
            </a:r>
            <a:endParaRPr lang="en-GB" sz="1300" b="1" dirty="0">
              <a:latin typeface="Arial" panose="020B0604020202020204" pitchFamily="34" charset="0"/>
              <a:cs typeface="Arial" panose="020B0604020202020204" pitchFamily="34" charset="0"/>
            </a:endParaRPr>
          </a:p>
        </p:txBody>
      </p:sp>
      <p:sp>
        <p:nvSpPr>
          <p:cNvPr id="3" name="AutoShape 2" descr="Image result for woolworth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050" name="Picture 2" descr="Image result for balfour beatt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6134" t="6561" b="14727"/>
          <a:stretch/>
        </p:blipFill>
        <p:spPr bwMode="auto">
          <a:xfrm>
            <a:off x="6876256" y="1124745"/>
            <a:ext cx="1954313" cy="144016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mage result for balfour beatt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6255" y="2666533"/>
            <a:ext cx="1954313" cy="149114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watts and bovi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7311" b="6590"/>
          <a:stretch/>
        </p:blipFill>
        <p:spPr bwMode="auto">
          <a:xfrm>
            <a:off x="6876254" y="4255252"/>
            <a:ext cx="1954313" cy="126198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watts and bovis business valu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76253" y="5626276"/>
            <a:ext cx="1950977" cy="8990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0391402"/>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696744" cy="4594591"/>
          </a:xfrm>
          <a:prstGeom prst="rect">
            <a:avLst/>
          </a:prstGeom>
        </p:spPr>
        <p:txBody>
          <a:bodyPr wrap="square">
            <a:spAutoFit/>
          </a:bodyPr>
          <a:lstStyle/>
          <a:p>
            <a:pPr marL="360363" indent="-360363">
              <a:spcAft>
                <a:spcPts val="500"/>
              </a:spcAft>
              <a:buClr>
                <a:schemeClr val="accent6">
                  <a:lumMod val="50000"/>
                </a:schemeClr>
              </a:buClr>
              <a:buFont typeface="Wingdings 3" panose="05040102010807070707" pitchFamily="18" charset="2"/>
              <a:buChar char=""/>
            </a:pPr>
            <a:r>
              <a:rPr lang="en-US" sz="2060" dirty="0"/>
              <a:t>When a business wants to carve out a market for itself, it will always try to create a product that stands out from the rest. Sometimes it will be a USP; equally there may be scope for developing a completely </a:t>
            </a:r>
            <a:r>
              <a:rPr lang="en-US" sz="2060" dirty="0" smtClean="0"/>
              <a:t>new </a:t>
            </a:r>
            <a:r>
              <a:rPr lang="en-US" sz="2060" dirty="0"/>
              <a:t>product, like the iPad. Retailers go out of their way to distinguish themselves from the competition, as you would have seen when thinking about Tesco. </a:t>
            </a:r>
            <a:endParaRPr lang="en-US" sz="2060" dirty="0" smtClean="0"/>
          </a:p>
          <a:p>
            <a:pPr marL="360363" indent="-360363">
              <a:spcAft>
                <a:spcPts val="500"/>
              </a:spcAft>
              <a:buClr>
                <a:schemeClr val="accent6">
                  <a:lumMod val="50000"/>
                </a:schemeClr>
              </a:buClr>
              <a:buFont typeface="Wingdings 3" panose="05040102010807070707" pitchFamily="18" charset="2"/>
              <a:buChar char=""/>
            </a:pPr>
            <a:r>
              <a:rPr lang="en-US" sz="2060" dirty="0" smtClean="0"/>
              <a:t>Key </a:t>
            </a:r>
            <a:r>
              <a:rPr lang="en-US" sz="2060" dirty="0"/>
              <a:t>product features may be significant in terms of the performance of the product - </a:t>
            </a:r>
            <a:r>
              <a:rPr lang="en-US" sz="2060" dirty="0">
                <a:solidFill>
                  <a:srgbClr val="FF0000"/>
                </a:solidFill>
              </a:rPr>
              <a:t>Miele</a:t>
            </a:r>
            <a:r>
              <a:rPr lang="en-US" sz="2060" dirty="0"/>
              <a:t> household goods are well known for their reliability. Or they may be about customer perceptions - as with fashion items. Clever product differentiation may be a marketing objective in itself - as it clearly is for Apple.</a:t>
            </a:r>
          </a:p>
        </p:txBody>
      </p:sp>
      <p:sp>
        <p:nvSpPr>
          <p:cNvPr id="6" name="Title 1"/>
          <p:cNvSpPr>
            <a:spLocks noGrp="1"/>
          </p:cNvSpPr>
          <p:nvPr>
            <p:ph type="title"/>
          </p:nvPr>
        </p:nvSpPr>
        <p:spPr>
          <a:xfrm>
            <a:off x="35496" y="72008"/>
            <a:ext cx="7704856" cy="548680"/>
          </a:xfrm>
        </p:spPr>
        <p:txBody>
          <a:bodyPr>
            <a:noAutofit/>
          </a:bodyPr>
          <a:lstStyle/>
          <a:p>
            <a:r>
              <a:rPr lang="en-GB" dirty="0"/>
              <a:t>1</a:t>
            </a:r>
            <a:r>
              <a:rPr lang="en-GB" dirty="0" smtClean="0"/>
              <a:t>.4 </a:t>
            </a:r>
            <a:r>
              <a:rPr lang="en-GB" dirty="0"/>
              <a:t>– </a:t>
            </a:r>
            <a:r>
              <a:rPr lang="en-US" dirty="0" smtClean="0"/>
              <a:t>Product Differentiation</a:t>
            </a:r>
            <a:endParaRPr lang="en-GB" sz="40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08</a:t>
            </a:r>
            <a:endParaRPr lang="en-GB" sz="1300" b="1" dirty="0">
              <a:latin typeface="Arial" panose="020B0604020202020204" pitchFamily="34" charset="0"/>
              <a:cs typeface="Arial" panose="020B0604020202020204" pitchFamily="34" charset="0"/>
            </a:endParaRPr>
          </a:p>
        </p:txBody>
      </p:sp>
      <p:sp>
        <p:nvSpPr>
          <p:cNvPr id="3" name="AutoShape 2" descr="Image result for woolworth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9" name="Rectangle 8"/>
          <p:cNvSpPr/>
          <p:nvPr/>
        </p:nvSpPr>
        <p:spPr>
          <a:xfrm>
            <a:off x="323528" y="5733256"/>
            <a:ext cx="8568952" cy="923330"/>
          </a:xfrm>
          <a:prstGeom prst="rect">
            <a:avLst/>
          </a:prstGeom>
          <a:solidFill>
            <a:schemeClr val="accent6">
              <a:lumMod val="40000"/>
              <a:lumOff val="60000"/>
            </a:schemeClr>
          </a:solidFill>
          <a:ln w="57150">
            <a:solidFill>
              <a:srgbClr val="002060"/>
            </a:solidFill>
            <a:prstDash val="solid"/>
          </a:ln>
        </p:spPr>
        <p:txBody>
          <a:bodyPr wrap="square">
            <a:spAutoFit/>
          </a:bodyPr>
          <a:lstStyle/>
          <a:p>
            <a:pPr indent="-190500" algn="just">
              <a:spcBef>
                <a:spcPts val="900"/>
              </a:spcBef>
              <a:spcAft>
                <a:spcPts val="0"/>
              </a:spcAft>
            </a:pPr>
            <a:r>
              <a:rPr lang="en-US" b="1" dirty="0"/>
              <a:t>Product differentiation </a:t>
            </a:r>
            <a:r>
              <a:rPr lang="en-US" dirty="0"/>
              <a:t>means making a product distinctive in some way, so that customers will choose it in preference to competing products. It can apply to services just as much as to manufactured products. </a:t>
            </a:r>
            <a:endParaRPr lang="en-GB" dirty="0"/>
          </a:p>
        </p:txBody>
      </p:sp>
      <p:pic>
        <p:nvPicPr>
          <p:cNvPr id="4098" name="Picture 2" descr="Image result for product differenti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5930" y="1169836"/>
            <a:ext cx="2000149" cy="132715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Related im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856"/>
          <a:stretch/>
        </p:blipFill>
        <p:spPr bwMode="auto">
          <a:xfrm>
            <a:off x="6876256" y="2677012"/>
            <a:ext cx="1989823" cy="1255587"/>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Image result for miele"/>
          <p:cNvPicPr>
            <a:picLocks noChangeAspect="1" noChangeArrowheads="1"/>
          </p:cNvPicPr>
          <p:nvPr/>
        </p:nvPicPr>
        <p:blipFill rotWithShape="1">
          <a:blip r:embed="rId5">
            <a:extLst>
              <a:ext uri="{28A0092B-C50C-407E-A947-70E740481C1C}">
                <a14:useLocalDpi xmlns:a14="http://schemas.microsoft.com/office/drawing/2010/main" val="0"/>
              </a:ext>
            </a:extLst>
          </a:blip>
          <a:srcRect l="6842" r="4218"/>
          <a:stretch/>
        </p:blipFill>
        <p:spPr bwMode="auto">
          <a:xfrm>
            <a:off x="6865929" y="4106315"/>
            <a:ext cx="2000149" cy="12669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5119274"/>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912768" cy="5552289"/>
          </a:xfrm>
          <a:prstGeom prst="rect">
            <a:avLst/>
          </a:prstGeom>
        </p:spPr>
        <p:txBody>
          <a:bodyPr wrap="square">
            <a:spAutoFit/>
          </a:bodyPr>
          <a:lstStyle/>
          <a:p>
            <a:pPr>
              <a:spcAft>
                <a:spcPts val="500"/>
              </a:spcAft>
              <a:buClr>
                <a:schemeClr val="accent6">
                  <a:lumMod val="50000"/>
                </a:schemeClr>
              </a:buClr>
            </a:pPr>
            <a:r>
              <a:rPr lang="en-US" sz="1940" b="1" dirty="0">
                <a:solidFill>
                  <a:schemeClr val="tx2"/>
                </a:solidFill>
              </a:rPr>
              <a:t>The </a:t>
            </a:r>
            <a:r>
              <a:rPr lang="en-US" sz="1940" b="1" dirty="0" err="1" smtClean="0">
                <a:solidFill>
                  <a:schemeClr val="tx2"/>
                </a:solidFill>
              </a:rPr>
              <a:t>Bagless</a:t>
            </a:r>
            <a:r>
              <a:rPr lang="en-US" sz="1940" b="1" dirty="0" smtClean="0">
                <a:solidFill>
                  <a:schemeClr val="tx2"/>
                </a:solidFill>
              </a:rPr>
              <a:t> Vacuum Cleaner</a:t>
            </a:r>
            <a:endParaRPr lang="en-US" sz="1940" b="1" dirty="0">
              <a:solidFill>
                <a:schemeClr val="tx2"/>
              </a:solidFill>
            </a:endParaRPr>
          </a:p>
          <a:p>
            <a:pPr marL="360363" indent="-360363">
              <a:spcAft>
                <a:spcPts val="500"/>
              </a:spcAft>
              <a:buClr>
                <a:schemeClr val="accent6">
                  <a:lumMod val="50000"/>
                </a:schemeClr>
              </a:buClr>
              <a:buFont typeface="Wingdings 3" panose="05040102010807070707" pitchFamily="18" charset="2"/>
              <a:buChar char=""/>
            </a:pPr>
            <a:r>
              <a:rPr lang="en-US" sz="1940" dirty="0">
                <a:solidFill>
                  <a:schemeClr val="tx2"/>
                </a:solidFill>
              </a:rPr>
              <a:t>James Dyson has established a strong presence on the vacuum cleaner market by inventing a </a:t>
            </a:r>
            <a:r>
              <a:rPr lang="en-US" sz="1940" dirty="0" err="1">
                <a:solidFill>
                  <a:schemeClr val="tx2"/>
                </a:solidFill>
              </a:rPr>
              <a:t>bagless</a:t>
            </a:r>
            <a:r>
              <a:rPr lang="en-US" sz="1940" dirty="0">
                <a:solidFill>
                  <a:schemeClr val="tx2"/>
                </a:solidFill>
              </a:rPr>
              <a:t> vacuum cleaner. Now he has used his high-tech approach to invent a bladeless fan, aiming his product at a niche market willing to pay high prices for an innovative product. </a:t>
            </a:r>
            <a:endParaRPr lang="en-US" sz="1940" dirty="0" smtClean="0">
              <a:solidFill>
                <a:schemeClr val="tx2"/>
              </a:solidFill>
            </a:endParaRPr>
          </a:p>
          <a:p>
            <a:pPr marL="360363" indent="-360363">
              <a:spcAft>
                <a:spcPts val="500"/>
              </a:spcAft>
              <a:buClr>
                <a:schemeClr val="accent6">
                  <a:lumMod val="50000"/>
                </a:schemeClr>
              </a:buClr>
              <a:buFont typeface="Wingdings 3" panose="05040102010807070707" pitchFamily="18" charset="2"/>
              <a:buChar char=""/>
            </a:pPr>
            <a:r>
              <a:rPr lang="en-US" sz="1940" dirty="0" smtClean="0">
                <a:solidFill>
                  <a:schemeClr val="tx2"/>
                </a:solidFill>
              </a:rPr>
              <a:t>Dyson </a:t>
            </a:r>
            <a:r>
              <a:rPr lang="en-US" sz="1940" dirty="0">
                <a:solidFill>
                  <a:schemeClr val="tx2"/>
                </a:solidFill>
              </a:rPr>
              <a:t>has combined product differentiation with new product development and innovation, marketing objectives which have the power to create completely new markets.</a:t>
            </a:r>
          </a:p>
          <a:p>
            <a:pPr>
              <a:spcAft>
                <a:spcPts val="500"/>
              </a:spcAft>
              <a:buClr>
                <a:schemeClr val="accent6">
                  <a:lumMod val="50000"/>
                </a:schemeClr>
              </a:buClr>
            </a:pPr>
            <a:r>
              <a:rPr lang="en-US" sz="1940" b="1" dirty="0">
                <a:solidFill>
                  <a:srgbClr val="FF0000"/>
                </a:solidFill>
              </a:rPr>
              <a:t>Questions</a:t>
            </a:r>
          </a:p>
          <a:p>
            <a:pPr marL="360363" indent="-360363">
              <a:spcAft>
                <a:spcPts val="500"/>
              </a:spcAft>
              <a:buClr>
                <a:schemeClr val="accent6">
                  <a:lumMod val="50000"/>
                </a:schemeClr>
              </a:buClr>
              <a:buFont typeface="+mj-lt"/>
              <a:buAutoNum type="arabicPeriod"/>
            </a:pPr>
            <a:r>
              <a:rPr lang="en-US" sz="1940" dirty="0" smtClean="0">
                <a:solidFill>
                  <a:srgbClr val="FF0000"/>
                </a:solidFill>
              </a:rPr>
              <a:t>Describe </a:t>
            </a:r>
            <a:r>
              <a:rPr lang="en-US" sz="1940" dirty="0">
                <a:solidFill>
                  <a:srgbClr val="FF0000"/>
                </a:solidFill>
              </a:rPr>
              <a:t>Dyson's marketing objectives.</a:t>
            </a:r>
          </a:p>
          <a:p>
            <a:pPr marL="360363" indent="-360363">
              <a:spcAft>
                <a:spcPts val="500"/>
              </a:spcAft>
              <a:buClr>
                <a:schemeClr val="accent6">
                  <a:lumMod val="50000"/>
                </a:schemeClr>
              </a:buClr>
              <a:buFont typeface="+mj-lt"/>
              <a:buAutoNum type="arabicPeriod"/>
            </a:pPr>
            <a:r>
              <a:rPr lang="en-US" sz="1940" dirty="0" smtClean="0">
                <a:solidFill>
                  <a:srgbClr val="FF0000"/>
                </a:solidFill>
              </a:rPr>
              <a:t>To </a:t>
            </a:r>
            <a:r>
              <a:rPr lang="en-US" sz="1940" dirty="0">
                <a:solidFill>
                  <a:srgbClr val="FF0000"/>
                </a:solidFill>
              </a:rPr>
              <a:t>what extent would the success of the Dyson cleaner have been the result of the marketing effort?</a:t>
            </a:r>
          </a:p>
          <a:p>
            <a:pPr marL="360363" indent="-360363">
              <a:spcAft>
                <a:spcPts val="500"/>
              </a:spcAft>
              <a:buClr>
                <a:schemeClr val="accent6">
                  <a:lumMod val="50000"/>
                </a:schemeClr>
              </a:buClr>
              <a:buFont typeface="+mj-lt"/>
              <a:buAutoNum type="arabicPeriod"/>
            </a:pPr>
            <a:r>
              <a:rPr lang="en-US" sz="1940" dirty="0" smtClean="0">
                <a:solidFill>
                  <a:srgbClr val="FF0000"/>
                </a:solidFill>
              </a:rPr>
              <a:t>Mobile </a:t>
            </a:r>
            <a:r>
              <a:rPr lang="en-US" sz="1940" dirty="0">
                <a:solidFill>
                  <a:srgbClr val="FF0000"/>
                </a:solidFill>
              </a:rPr>
              <a:t>phone manufacturers and operators are constantly changing the boundaries of what we can do with technology. Select one business and consider its marketing objectives. How has it achieved success?</a:t>
            </a:r>
          </a:p>
        </p:txBody>
      </p:sp>
      <p:sp>
        <p:nvSpPr>
          <p:cNvPr id="6" name="Title 1"/>
          <p:cNvSpPr>
            <a:spLocks noGrp="1"/>
          </p:cNvSpPr>
          <p:nvPr>
            <p:ph type="title"/>
          </p:nvPr>
        </p:nvSpPr>
        <p:spPr>
          <a:xfrm>
            <a:off x="35496" y="72008"/>
            <a:ext cx="7704856" cy="548680"/>
          </a:xfrm>
        </p:spPr>
        <p:txBody>
          <a:bodyPr>
            <a:noAutofit/>
          </a:bodyPr>
          <a:lstStyle/>
          <a:p>
            <a:r>
              <a:rPr lang="en-GB" dirty="0"/>
              <a:t>1</a:t>
            </a:r>
            <a:r>
              <a:rPr lang="en-GB" dirty="0" smtClean="0"/>
              <a:t>.4 </a:t>
            </a:r>
            <a:r>
              <a:rPr lang="en-GB" dirty="0"/>
              <a:t>– </a:t>
            </a:r>
            <a:r>
              <a:rPr lang="en-US" dirty="0" smtClean="0"/>
              <a:t>Product Differentiation</a:t>
            </a:r>
            <a:endParaRPr lang="en-GB" sz="40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08</a:t>
            </a:r>
            <a:endParaRPr lang="en-GB" sz="1300" b="1" dirty="0">
              <a:latin typeface="Arial" panose="020B0604020202020204" pitchFamily="34" charset="0"/>
              <a:cs typeface="Arial" panose="020B0604020202020204" pitchFamily="34" charset="0"/>
            </a:endParaRPr>
          </a:p>
        </p:txBody>
      </p:sp>
      <p:sp>
        <p:nvSpPr>
          <p:cNvPr id="3" name="AutoShape 2" descr="Image result for woolworth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122" name="Picture 2" descr="Image result for dyson vacuum"/>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6287"/>
          <a:stretch/>
        </p:blipFill>
        <p:spPr bwMode="auto">
          <a:xfrm>
            <a:off x="7164288" y="1129457"/>
            <a:ext cx="1728192" cy="150745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dyson vacuum"/>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3664" r="28686"/>
          <a:stretch/>
        </p:blipFill>
        <p:spPr bwMode="auto">
          <a:xfrm>
            <a:off x="7164288" y="2708920"/>
            <a:ext cx="1728192" cy="1152128"/>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mage result for dyson company profit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64288" y="3949886"/>
            <a:ext cx="1719022" cy="1279314"/>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Image result for dyson company profits"/>
          <p:cNvPicPr>
            <a:picLocks noChangeAspect="1" noChangeArrowheads="1"/>
          </p:cNvPicPr>
          <p:nvPr/>
        </p:nvPicPr>
        <p:blipFill rotWithShape="1">
          <a:blip r:embed="rId6">
            <a:extLst>
              <a:ext uri="{28A0092B-C50C-407E-A947-70E740481C1C}">
                <a14:useLocalDpi xmlns:a14="http://schemas.microsoft.com/office/drawing/2010/main" val="0"/>
              </a:ext>
            </a:extLst>
          </a:blip>
          <a:srcRect l="3358" t="75585" r="5923" b="3862"/>
          <a:stretch/>
        </p:blipFill>
        <p:spPr bwMode="auto">
          <a:xfrm>
            <a:off x="7164288" y="6228258"/>
            <a:ext cx="1728192" cy="44110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rotWithShape="1">
          <a:blip r:embed="rId7"/>
          <a:srcRect l="25649" t="36219" r="43359" b="35235"/>
          <a:stretch/>
        </p:blipFill>
        <p:spPr>
          <a:xfrm>
            <a:off x="7164288" y="5318038"/>
            <a:ext cx="1728192" cy="894956"/>
          </a:xfrm>
          <a:prstGeom prst="rect">
            <a:avLst/>
          </a:prstGeom>
        </p:spPr>
      </p:pic>
    </p:spTree>
    <p:extLst>
      <p:ext uri="{BB962C8B-B14F-4D97-AF65-F5344CB8AC3E}">
        <p14:creationId xmlns:p14="http://schemas.microsoft.com/office/powerpoint/2010/main" val="1538338931"/>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4032448" cy="5632311"/>
          </a:xfrm>
          <a:prstGeom prst="rect">
            <a:avLst/>
          </a:prstGeom>
        </p:spPr>
        <p:txBody>
          <a:bodyPr wrap="square">
            <a:spAutoFit/>
          </a:bodyPr>
          <a:lstStyle/>
          <a:p>
            <a:pPr marL="360363" indent="-360363">
              <a:spcAft>
                <a:spcPts val="500"/>
              </a:spcAft>
              <a:buClr>
                <a:schemeClr val="accent6">
                  <a:lumMod val="50000"/>
                </a:schemeClr>
              </a:buClr>
              <a:buFont typeface="Wingdings 3" panose="05040102010807070707" pitchFamily="18" charset="2"/>
              <a:buChar char=""/>
            </a:pPr>
            <a:r>
              <a:rPr lang="en-US" sz="2400" dirty="0"/>
              <a:t>James Dyson faced a daunting challenge. He was looking to compete with a generic brand - Hoover. So dominant was Hoover in the market for vacuum cleaners, that people often called their vacuum cleaner a hoover. (The same thing happened with tissues and Kleenex.) Dyson has become the market leader in vacuum cleaner sales.</a:t>
            </a:r>
          </a:p>
        </p:txBody>
      </p:sp>
      <p:sp>
        <p:nvSpPr>
          <p:cNvPr id="6" name="Title 1"/>
          <p:cNvSpPr>
            <a:spLocks noGrp="1"/>
          </p:cNvSpPr>
          <p:nvPr>
            <p:ph type="title"/>
          </p:nvPr>
        </p:nvSpPr>
        <p:spPr>
          <a:xfrm>
            <a:off x="35496" y="72008"/>
            <a:ext cx="7704856" cy="548680"/>
          </a:xfrm>
        </p:spPr>
        <p:txBody>
          <a:bodyPr>
            <a:noAutofit/>
          </a:bodyPr>
          <a:lstStyle/>
          <a:p>
            <a:r>
              <a:rPr lang="en-GB" dirty="0"/>
              <a:t>1</a:t>
            </a:r>
            <a:r>
              <a:rPr lang="en-GB" dirty="0" smtClean="0"/>
              <a:t>.4 </a:t>
            </a:r>
            <a:r>
              <a:rPr lang="en-GB" dirty="0"/>
              <a:t>– </a:t>
            </a:r>
            <a:r>
              <a:rPr lang="en-US" dirty="0" smtClean="0"/>
              <a:t>Product Differentiation</a:t>
            </a:r>
            <a:endParaRPr lang="en-GB" sz="40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08</a:t>
            </a:r>
            <a:endParaRPr lang="en-GB" sz="1300" b="1" dirty="0">
              <a:latin typeface="Arial" panose="020B0604020202020204" pitchFamily="34" charset="0"/>
              <a:cs typeface="Arial" panose="020B0604020202020204" pitchFamily="34" charset="0"/>
            </a:endParaRPr>
          </a:p>
        </p:txBody>
      </p:sp>
      <p:pic>
        <p:nvPicPr>
          <p:cNvPr id="5126" name="Picture 6" descr="Image result for dyson company profi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1141573"/>
            <a:ext cx="4527334" cy="336928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rotWithShape="1">
          <a:blip r:embed="rId4"/>
          <a:srcRect l="25649" t="36219" r="43359" b="35235"/>
          <a:stretch/>
        </p:blipFill>
        <p:spPr>
          <a:xfrm>
            <a:off x="4355976" y="4693485"/>
            <a:ext cx="3024336" cy="1566173"/>
          </a:xfrm>
          <a:prstGeom prst="rect">
            <a:avLst/>
          </a:prstGeom>
        </p:spPr>
      </p:pic>
      <p:pic>
        <p:nvPicPr>
          <p:cNvPr id="5128" name="Picture 8" descr="Image result for dyson company profits"/>
          <p:cNvPicPr>
            <a:picLocks noChangeAspect="1" noChangeArrowheads="1"/>
          </p:cNvPicPr>
          <p:nvPr/>
        </p:nvPicPr>
        <p:blipFill rotWithShape="1">
          <a:blip r:embed="rId5">
            <a:extLst>
              <a:ext uri="{28A0092B-C50C-407E-A947-70E740481C1C}">
                <a14:useLocalDpi xmlns:a14="http://schemas.microsoft.com/office/drawing/2010/main" val="0"/>
              </a:ext>
            </a:extLst>
          </a:blip>
          <a:srcRect l="3358" t="75585" r="5923" b="3862"/>
          <a:stretch/>
        </p:blipFill>
        <p:spPr bwMode="auto">
          <a:xfrm>
            <a:off x="6588224" y="6081224"/>
            <a:ext cx="2304256" cy="588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7416069"/>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a:buClr>
                <a:schemeClr val="accent6">
                  <a:lumMod val="50000"/>
                </a:schemeClr>
              </a:buClr>
            </a:pPr>
            <a:r>
              <a:rPr lang="en-US" sz="1700" b="1" dirty="0" smtClean="0"/>
              <a:t>Dos</a:t>
            </a:r>
            <a:endParaRPr lang="en-US" sz="1700" b="1" dirty="0"/>
          </a:p>
          <a:p>
            <a:pPr marL="457200" indent="-457200">
              <a:buClr>
                <a:schemeClr val="accent6">
                  <a:lumMod val="50000"/>
                </a:schemeClr>
              </a:buClr>
              <a:buFont typeface="Wingdings 3" panose="05040102010807070707" pitchFamily="18" charset="2"/>
              <a:buChar char=""/>
            </a:pPr>
            <a:r>
              <a:rPr lang="en-US" sz="1700" dirty="0"/>
              <a:t>Do answer the question</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No credit can be given for good Business Studies knowledge that is not relevant to the question.</a:t>
            </a:r>
          </a:p>
          <a:p>
            <a:pPr marL="457200" indent="-457200">
              <a:buClr>
                <a:schemeClr val="accent6">
                  <a:lumMod val="50000"/>
                </a:schemeClr>
              </a:buClr>
              <a:buFont typeface="Wingdings 3" panose="05040102010807070707" pitchFamily="18" charset="2"/>
              <a:buChar char=""/>
            </a:pPr>
            <a:r>
              <a:rPr lang="en-US" sz="1700" dirty="0"/>
              <a:t>Do use the mark allocation to guide how much you write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Writing more than necessary will not result in extra marks.</a:t>
            </a:r>
          </a:p>
          <a:p>
            <a:pPr marL="457200" indent="-457200">
              <a:buClr>
                <a:schemeClr val="accent6">
                  <a:lumMod val="50000"/>
                </a:schemeClr>
              </a:buClr>
              <a:buFont typeface="Wingdings 3" panose="05040102010807070707" pitchFamily="18" charset="2"/>
              <a:buChar char=""/>
            </a:pPr>
            <a:r>
              <a:rPr lang="en-US" sz="1700" dirty="0"/>
              <a:t>Do use real-life business-based examples in your answers</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These often help illustrate your level of knowledge.</a:t>
            </a:r>
          </a:p>
          <a:p>
            <a:pPr marL="457200" indent="-457200">
              <a:buClr>
                <a:schemeClr val="accent6">
                  <a:lumMod val="50000"/>
                </a:schemeClr>
              </a:buClr>
              <a:buFont typeface="Wingdings 3" panose="05040102010807070707" pitchFamily="18" charset="2"/>
              <a:buChar char=""/>
            </a:pPr>
            <a:r>
              <a:rPr lang="en-US" sz="1700" dirty="0"/>
              <a:t>Do write legibly</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An examiner cannot give marks if the answer cannot be read.</a:t>
            </a:r>
          </a:p>
          <a:p>
            <a:pPr marL="457200" indent="-457200">
              <a:buClr>
                <a:schemeClr val="accent6">
                  <a:lumMod val="50000"/>
                </a:schemeClr>
              </a:buClr>
              <a:buFont typeface="Wingdings 3" panose="05040102010807070707" pitchFamily="18" charset="2"/>
              <a:buChar char=""/>
            </a:pPr>
            <a:r>
              <a:rPr lang="en-US" sz="1700" dirty="0"/>
              <a:t>Do use correct ‘business language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Marks will be lost if you fail to use terms appropriately.</a:t>
            </a:r>
          </a:p>
          <a:p>
            <a:pPr>
              <a:buClr>
                <a:schemeClr val="accent6">
                  <a:lumMod val="50000"/>
                </a:schemeClr>
              </a:buClr>
            </a:pPr>
            <a:r>
              <a:rPr lang="en-US" sz="1700" b="1" dirty="0" smtClean="0"/>
              <a:t>Don'ts</a:t>
            </a:r>
            <a:endParaRPr lang="en-US" sz="1700" b="1" dirty="0"/>
          </a:p>
          <a:p>
            <a:pPr marL="457200" indent="-457200">
              <a:buClr>
                <a:schemeClr val="accent6">
                  <a:lumMod val="50000"/>
                </a:schemeClr>
              </a:buClr>
              <a:buFont typeface="Wingdings 3" panose="05040102010807070707" pitchFamily="18" charset="2"/>
              <a:buChar char=""/>
            </a:pPr>
            <a:r>
              <a:rPr lang="en-US" sz="1700" dirty="0"/>
              <a:t>Don't fill up blank spaces on the exam paper</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If you write too much on one question, you may run out of time to answer some of the others.</a:t>
            </a:r>
          </a:p>
          <a:p>
            <a:pPr marL="457200" indent="-457200">
              <a:buClr>
                <a:schemeClr val="accent6">
                  <a:lumMod val="50000"/>
                </a:schemeClr>
              </a:buClr>
              <a:buFont typeface="Wingdings 3" panose="05040102010807070707" pitchFamily="18" charset="2"/>
              <a:buChar char=""/>
            </a:pPr>
            <a:r>
              <a:rPr lang="en-US" sz="1700" dirty="0"/>
              <a:t>Don't contradict yourself</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Present reasoned arguments for and against.</a:t>
            </a:r>
          </a:p>
          <a:p>
            <a:pPr marL="457200" indent="-457200">
              <a:buClr>
                <a:schemeClr val="accent6">
                  <a:lumMod val="50000"/>
                </a:schemeClr>
              </a:buClr>
              <a:buFont typeface="Wingdings 3" panose="05040102010807070707" pitchFamily="18" charset="2"/>
              <a:buChar char=""/>
            </a:pPr>
            <a:r>
              <a:rPr lang="en-US" sz="1700" dirty="0"/>
              <a:t>Don't spend too much time on a part that you find difficult</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Exam time is limited, and you can always return to the difficult part if you have enough time at the end of the exam.</a:t>
            </a:r>
          </a:p>
        </p:txBody>
      </p:sp>
      <p:sp>
        <p:nvSpPr>
          <p:cNvPr id="7"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017313815"/>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696431"/>
          </a:xfrm>
          <a:prstGeom prst="rect">
            <a:avLst/>
          </a:prstGeom>
        </p:spPr>
        <p:txBody>
          <a:bodyPr wrap="square">
            <a:spAutoFit/>
          </a:bodyPr>
          <a:lstStyle/>
          <a:p>
            <a:pPr marL="360363" indent="-360363">
              <a:spcAft>
                <a:spcPts val="500"/>
              </a:spcAft>
              <a:buClr>
                <a:schemeClr val="accent6">
                  <a:lumMod val="50000"/>
                </a:schemeClr>
              </a:buClr>
              <a:buFont typeface="Wingdings 3" panose="05040102010807070707" pitchFamily="18" charset="2"/>
              <a:buChar char=""/>
            </a:pPr>
            <a:r>
              <a:rPr lang="en-US" sz="2000" dirty="0"/>
              <a:t>Many people in business want to make a living but are not interested in becoming a business icon like Richard Branson or James Dyson. They may be very happy catering for a niche market. Niche markets are often a little less competitive than mass markets. Businesses that cater for mass markets may not find it profitable to aim their marketing at small, rather individualistic niche markets. That said, new technologies are making short production runs cheaper, so some big companies are now looking at niche markets. Nevertheless, niche markets offer frequent opportunities for imaginative product differentiation.</a:t>
            </a:r>
          </a:p>
          <a:p>
            <a:pPr marL="360363" indent="-360363">
              <a:spcAft>
                <a:spcPts val="500"/>
              </a:spcAft>
              <a:buClr>
                <a:schemeClr val="accent6">
                  <a:lumMod val="50000"/>
                </a:schemeClr>
              </a:buClr>
              <a:buFont typeface="Wingdings 3" panose="05040102010807070707" pitchFamily="18" charset="2"/>
              <a:buChar char=""/>
            </a:pPr>
            <a:r>
              <a:rPr lang="en-US" sz="2000" dirty="0"/>
              <a:t>With slightly less competition, businesses in niche markets may be able to charge higher prices. They can concentrate on the specific needs of customers in their niche. A delicatessen located near to a giant supermarket may be able to compete on the quality and variety of its stock, even though the supermarket will be competing on price. Convenience stores, whose niche is the group of people living nearby, will almost always charge significantly more than the supermarket. They have to because they cannot buy in bulk, so costs are higher. But if customers value convenience, they will survive</a:t>
            </a:r>
            <a:r>
              <a:rPr lang="en-US" sz="2000" dirty="0" smtClean="0"/>
              <a:t>.</a:t>
            </a:r>
            <a:endParaRPr lang="en-US" sz="2000" dirty="0"/>
          </a:p>
        </p:txBody>
      </p:sp>
      <p:sp>
        <p:nvSpPr>
          <p:cNvPr id="6" name="Title 1"/>
          <p:cNvSpPr>
            <a:spLocks noGrp="1"/>
          </p:cNvSpPr>
          <p:nvPr>
            <p:ph type="title"/>
          </p:nvPr>
        </p:nvSpPr>
        <p:spPr>
          <a:xfrm>
            <a:off x="35496" y="72008"/>
            <a:ext cx="7704856" cy="548680"/>
          </a:xfrm>
        </p:spPr>
        <p:txBody>
          <a:bodyPr>
            <a:noAutofit/>
          </a:bodyPr>
          <a:lstStyle/>
          <a:p>
            <a:r>
              <a:rPr lang="en-GB" dirty="0"/>
              <a:t>1</a:t>
            </a:r>
            <a:r>
              <a:rPr lang="en-GB" dirty="0" smtClean="0"/>
              <a:t>.4 </a:t>
            </a:r>
            <a:r>
              <a:rPr lang="en-GB" dirty="0"/>
              <a:t>– </a:t>
            </a:r>
            <a:r>
              <a:rPr lang="en-US" dirty="0" smtClean="0"/>
              <a:t>Niche Markets</a:t>
            </a:r>
            <a:endParaRPr lang="en-GB" sz="40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09</a:t>
            </a:r>
            <a:endParaRPr lang="en-GB" sz="13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96117551"/>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6908341" cy="4098558"/>
          </a:xfrm>
          <a:prstGeom prst="rect">
            <a:avLst/>
          </a:prstGeom>
        </p:spPr>
        <p:txBody>
          <a:bodyPr wrap="square">
            <a:spAutoFit/>
          </a:bodyPr>
          <a:lstStyle/>
          <a:p>
            <a:pPr marL="360363" indent="-360363">
              <a:spcAft>
                <a:spcPts val="500"/>
              </a:spcAft>
              <a:buClr>
                <a:schemeClr val="accent6">
                  <a:lumMod val="50000"/>
                </a:schemeClr>
              </a:buClr>
              <a:buFont typeface="Wingdings 3" panose="05040102010807070707" pitchFamily="18" charset="2"/>
              <a:buChar char=""/>
            </a:pPr>
            <a:r>
              <a:rPr lang="en-US" dirty="0" smtClean="0"/>
              <a:t>Some </a:t>
            </a:r>
            <a:r>
              <a:rPr lang="en-US" dirty="0"/>
              <a:t>niche markets arise from special personal interests. Model railway </a:t>
            </a:r>
            <a:r>
              <a:rPr lang="en-US" dirty="0" smtClean="0"/>
              <a:t>fans </a:t>
            </a:r>
            <a:r>
              <a:rPr lang="en-US" dirty="0"/>
              <a:t>may buy their </a:t>
            </a:r>
            <a:r>
              <a:rPr lang="en-US" dirty="0" smtClean="0"/>
              <a:t>items from </a:t>
            </a:r>
            <a:r>
              <a:rPr lang="en-US" dirty="0"/>
              <a:t>internet suppliers who can sell across a huge </a:t>
            </a:r>
            <a:r>
              <a:rPr lang="en-US" dirty="0" smtClean="0"/>
              <a:t>area, keeping </a:t>
            </a:r>
            <a:r>
              <a:rPr lang="en-US" dirty="0"/>
              <a:t>overheads low because they do not need a High Street retail outlet with high rent, and can access a large enough market to make a living. </a:t>
            </a:r>
            <a:endParaRPr lang="en-US" dirty="0" smtClean="0"/>
          </a:p>
          <a:p>
            <a:pPr marL="360363" indent="-360363">
              <a:spcAft>
                <a:spcPts val="500"/>
              </a:spcAft>
              <a:buClr>
                <a:schemeClr val="accent6">
                  <a:lumMod val="50000"/>
                </a:schemeClr>
              </a:buClr>
              <a:buFont typeface="Wingdings 3" panose="05040102010807070707" pitchFamily="18" charset="2"/>
              <a:buChar char=""/>
            </a:pPr>
            <a:r>
              <a:rPr lang="en-US" dirty="0" smtClean="0"/>
              <a:t>However</a:t>
            </a:r>
            <a:r>
              <a:rPr lang="en-US" dirty="0"/>
              <a:t>, many people think they can make a living from a niche market, only to find that their costs are still greater than their sales revenue because the market is just not large enough to support them.</a:t>
            </a:r>
          </a:p>
          <a:p>
            <a:pPr marL="360363" indent="-360363">
              <a:spcAft>
                <a:spcPts val="500"/>
              </a:spcAft>
              <a:buClr>
                <a:schemeClr val="accent6">
                  <a:lumMod val="50000"/>
                </a:schemeClr>
              </a:buClr>
              <a:buFont typeface="Wingdings 3" panose="05040102010807070707" pitchFamily="18" charset="2"/>
              <a:buChar char=""/>
            </a:pPr>
            <a:r>
              <a:rPr lang="en-US" dirty="0"/>
              <a:t>Many </a:t>
            </a:r>
            <a:r>
              <a:rPr lang="en-US" dirty="0" smtClean="0"/>
              <a:t>a business person has </a:t>
            </a:r>
            <a:r>
              <a:rPr lang="en-US" dirty="0"/>
              <a:t>started out by identifying a business opportunity when they have failed to find a product or service </a:t>
            </a:r>
            <a:r>
              <a:rPr lang="en-US" dirty="0" smtClean="0"/>
              <a:t>themselves, </a:t>
            </a:r>
            <a:r>
              <a:rPr lang="en-US" dirty="0"/>
              <a:t>but it requires very careful market research and marketing strategies that are closely linked to the specific circumstances.</a:t>
            </a:r>
          </a:p>
        </p:txBody>
      </p:sp>
      <p:sp>
        <p:nvSpPr>
          <p:cNvPr id="6" name="Title 1"/>
          <p:cNvSpPr>
            <a:spLocks noGrp="1"/>
          </p:cNvSpPr>
          <p:nvPr>
            <p:ph type="title"/>
          </p:nvPr>
        </p:nvSpPr>
        <p:spPr>
          <a:xfrm>
            <a:off x="35496" y="72008"/>
            <a:ext cx="7704856" cy="548680"/>
          </a:xfrm>
        </p:spPr>
        <p:txBody>
          <a:bodyPr>
            <a:noAutofit/>
          </a:bodyPr>
          <a:lstStyle/>
          <a:p>
            <a:r>
              <a:rPr lang="en-IE" dirty="0"/>
              <a:t>1</a:t>
            </a:r>
            <a:r>
              <a:rPr lang="en-IE" dirty="0" smtClean="0"/>
              <a:t>.4 – Niche Markets</a:t>
            </a:r>
            <a:endParaRPr lang="en-GB" sz="40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09</a:t>
            </a:r>
            <a:endParaRPr lang="en-GB" sz="1300" b="1" dirty="0">
              <a:latin typeface="Arial" panose="020B0604020202020204" pitchFamily="34" charset="0"/>
              <a:cs typeface="Arial" panose="020B0604020202020204" pitchFamily="34" charset="0"/>
            </a:endParaRPr>
          </a:p>
        </p:txBody>
      </p:sp>
      <p:pic>
        <p:nvPicPr>
          <p:cNvPr id="6146" name="Picture 2" descr="Image result for niche marke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4288" y="1096426"/>
            <a:ext cx="1705883" cy="127941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niche markets exampl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64288" y="2420888"/>
            <a:ext cx="1705883" cy="1106614"/>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64288" y="3626271"/>
            <a:ext cx="1705883" cy="153092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51520" y="5192032"/>
            <a:ext cx="8623078" cy="1477328"/>
          </a:xfrm>
          <a:prstGeom prst="rect">
            <a:avLst/>
          </a:prstGeom>
          <a:solidFill>
            <a:srgbClr val="FFC000"/>
          </a:solidFill>
          <a:ln w="57150">
            <a:solidFill>
              <a:srgbClr val="002060"/>
            </a:solidFill>
          </a:ln>
        </p:spPr>
        <p:txBody>
          <a:bodyPr wrap="square">
            <a:spAutoFit/>
          </a:bodyPr>
          <a:lstStyle/>
          <a:p>
            <a:pPr algn="just">
              <a:spcBef>
                <a:spcPts val="0"/>
              </a:spcBef>
              <a:spcAft>
                <a:spcPts val="0"/>
              </a:spcAft>
            </a:pPr>
            <a:r>
              <a:rPr lang="en-US" b="1" i="1" dirty="0" smtClean="0">
                <a:latin typeface="Arial" panose="020B0604020202020204" pitchFamily="34" charset="0"/>
                <a:ea typeface="Segoe UI" panose="020B0502040204020203" pitchFamily="34" charset="0"/>
                <a:cs typeface="Arial" panose="020B0604020202020204" pitchFamily="34" charset="0"/>
              </a:rPr>
              <a:t>Special </a:t>
            </a:r>
            <a:r>
              <a:rPr lang="en-US" b="1" i="1" dirty="0">
                <a:latin typeface="Arial" panose="020B0604020202020204" pitchFamily="34" charset="0"/>
                <a:ea typeface="Segoe UI" panose="020B0502040204020203" pitchFamily="34" charset="0"/>
                <a:cs typeface="Arial" panose="020B0604020202020204" pitchFamily="34" charset="0"/>
              </a:rPr>
              <a:t>tip</a:t>
            </a:r>
            <a:endParaRPr lang="en-GB" b="1" i="1" dirty="0">
              <a:latin typeface="Arial" panose="020B0604020202020204" pitchFamily="34" charset="0"/>
              <a:ea typeface="Segoe UI" panose="020B0502040204020203" pitchFamily="34" charset="0"/>
              <a:cs typeface="Arial" panose="020B0604020202020204" pitchFamily="34" charset="0"/>
            </a:endParaRPr>
          </a:p>
          <a:p>
            <a:pPr marR="203200" algn="just">
              <a:spcBef>
                <a:spcPts val="0"/>
              </a:spcBef>
              <a:spcAft>
                <a:spcPts val="0"/>
              </a:spcAft>
            </a:pPr>
            <a:r>
              <a:rPr lang="en-US" dirty="0">
                <a:latin typeface="Arial" panose="020B0604020202020204" pitchFamily="34" charset="0"/>
                <a:ea typeface="Segoe UI" panose="020B0502040204020203" pitchFamily="34" charset="0"/>
                <a:cs typeface="Arial" panose="020B0604020202020204" pitchFamily="34" charset="0"/>
              </a:rPr>
              <a:t>Students are correctly taught that marketing objectives should be SMART, an acronym that stands for specific, measured, agreed, realistic, and time specific. When using this in an examination situation, always try to put the message into the context of the chosen firm</a:t>
            </a:r>
            <a:r>
              <a:rPr lang="en-US" dirty="0" smtClean="0">
                <a:latin typeface="Arial" panose="020B0604020202020204" pitchFamily="34" charset="0"/>
                <a:ea typeface="Segoe UI" panose="020B0502040204020203" pitchFamily="34" charset="0"/>
                <a:cs typeface="Arial" panose="020B0604020202020204" pitchFamily="34" charset="0"/>
              </a:rPr>
              <a:t>.</a:t>
            </a:r>
            <a:endParaRPr lang="en-GB" dirty="0"/>
          </a:p>
        </p:txBody>
      </p:sp>
    </p:spTree>
    <p:extLst>
      <p:ext uri="{BB962C8B-B14F-4D97-AF65-F5344CB8AC3E}">
        <p14:creationId xmlns:p14="http://schemas.microsoft.com/office/powerpoint/2010/main" val="2159017708"/>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6908341" cy="4098558"/>
          </a:xfrm>
          <a:prstGeom prst="rect">
            <a:avLst/>
          </a:prstGeom>
        </p:spPr>
        <p:txBody>
          <a:bodyPr wrap="square">
            <a:spAutoFit/>
          </a:bodyPr>
          <a:lstStyle/>
          <a:p>
            <a:pPr marL="360363" indent="-360363">
              <a:spcAft>
                <a:spcPts val="500"/>
              </a:spcAft>
              <a:buClr>
                <a:schemeClr val="accent6">
                  <a:lumMod val="50000"/>
                </a:schemeClr>
              </a:buClr>
              <a:buFont typeface="Wingdings 3" panose="05040102010807070707" pitchFamily="18" charset="2"/>
              <a:buChar char=""/>
            </a:pPr>
            <a:r>
              <a:rPr lang="en-US" dirty="0" smtClean="0"/>
              <a:t>Some </a:t>
            </a:r>
            <a:r>
              <a:rPr lang="en-US" dirty="0"/>
              <a:t>niche markets arise from special personal interests. Model railway </a:t>
            </a:r>
            <a:r>
              <a:rPr lang="en-US" dirty="0" smtClean="0"/>
              <a:t>fans </a:t>
            </a:r>
            <a:r>
              <a:rPr lang="en-US" dirty="0"/>
              <a:t>may buy their </a:t>
            </a:r>
            <a:r>
              <a:rPr lang="en-US" dirty="0" smtClean="0"/>
              <a:t>items from </a:t>
            </a:r>
            <a:r>
              <a:rPr lang="en-US" dirty="0"/>
              <a:t>internet suppliers who can sell across a huge </a:t>
            </a:r>
            <a:r>
              <a:rPr lang="en-US" dirty="0" smtClean="0"/>
              <a:t>area, keeping </a:t>
            </a:r>
            <a:r>
              <a:rPr lang="en-US" dirty="0"/>
              <a:t>overheads low because they do not need a High Street retail outlet with high rent, and can access a large enough market to make a living. </a:t>
            </a:r>
            <a:endParaRPr lang="en-US" dirty="0" smtClean="0"/>
          </a:p>
          <a:p>
            <a:pPr marL="360363" indent="-360363">
              <a:spcAft>
                <a:spcPts val="500"/>
              </a:spcAft>
              <a:buClr>
                <a:schemeClr val="accent6">
                  <a:lumMod val="50000"/>
                </a:schemeClr>
              </a:buClr>
              <a:buFont typeface="Wingdings 3" panose="05040102010807070707" pitchFamily="18" charset="2"/>
              <a:buChar char=""/>
            </a:pPr>
            <a:r>
              <a:rPr lang="en-US" dirty="0" smtClean="0"/>
              <a:t>However</a:t>
            </a:r>
            <a:r>
              <a:rPr lang="en-US" dirty="0"/>
              <a:t>, many people think they can make a living from a niche market, only to find that their costs are still greater than their sales revenue because the market is just not large enough to support them.</a:t>
            </a:r>
          </a:p>
          <a:p>
            <a:pPr marL="360363" indent="-360363">
              <a:spcAft>
                <a:spcPts val="500"/>
              </a:spcAft>
              <a:buClr>
                <a:schemeClr val="accent6">
                  <a:lumMod val="50000"/>
                </a:schemeClr>
              </a:buClr>
              <a:buFont typeface="Wingdings 3" panose="05040102010807070707" pitchFamily="18" charset="2"/>
              <a:buChar char=""/>
            </a:pPr>
            <a:r>
              <a:rPr lang="en-US" dirty="0"/>
              <a:t>Many </a:t>
            </a:r>
            <a:r>
              <a:rPr lang="en-US" dirty="0" smtClean="0"/>
              <a:t>a business person has </a:t>
            </a:r>
            <a:r>
              <a:rPr lang="en-US" dirty="0"/>
              <a:t>started out by identifying a business opportunity when they have failed to find a product or service </a:t>
            </a:r>
            <a:r>
              <a:rPr lang="en-US" dirty="0" smtClean="0"/>
              <a:t>themselves, </a:t>
            </a:r>
            <a:r>
              <a:rPr lang="en-US" dirty="0"/>
              <a:t>but it requires very careful market research and marketing strategies that are closely linked to the specific circumstances.</a:t>
            </a:r>
          </a:p>
        </p:txBody>
      </p:sp>
      <p:sp>
        <p:nvSpPr>
          <p:cNvPr id="6" name="Title 1"/>
          <p:cNvSpPr>
            <a:spLocks noGrp="1"/>
          </p:cNvSpPr>
          <p:nvPr>
            <p:ph type="title"/>
          </p:nvPr>
        </p:nvSpPr>
        <p:spPr>
          <a:xfrm>
            <a:off x="35496" y="72008"/>
            <a:ext cx="7704856" cy="548680"/>
          </a:xfrm>
        </p:spPr>
        <p:txBody>
          <a:bodyPr>
            <a:noAutofit/>
          </a:bodyPr>
          <a:lstStyle/>
          <a:p>
            <a:r>
              <a:rPr lang="en-IE" dirty="0" smtClean="0"/>
              <a:t>1.4 – Exam Questions</a:t>
            </a:r>
            <a:endParaRPr lang="en-GB" sz="4000" dirty="0"/>
          </a:p>
        </p:txBody>
      </p:sp>
      <p:sp>
        <p:nvSpPr>
          <p:cNvPr id="7" name="Round Same Side Corner Rectangle 6">
            <a:hlinkClick r:id="" action="ppaction://noaction"/>
          </p:cNvPr>
          <p:cNvSpPr/>
          <p:nvPr/>
        </p:nvSpPr>
        <p:spPr>
          <a:xfrm>
            <a:off x="6876256" y="670057"/>
            <a:ext cx="720080"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Page 09</a:t>
            </a:r>
            <a:endParaRPr lang="en-GB" sz="1300" b="1" dirty="0">
              <a:latin typeface="Arial" panose="020B0604020202020204" pitchFamily="34" charset="0"/>
              <a:cs typeface="Arial" panose="020B0604020202020204" pitchFamily="34" charset="0"/>
            </a:endParaRPr>
          </a:p>
        </p:txBody>
      </p:sp>
      <p:pic>
        <p:nvPicPr>
          <p:cNvPr id="6146" name="Picture 2" descr="Image result for niche marke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4288" y="1096426"/>
            <a:ext cx="1705883" cy="127941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niche markets exampl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64288" y="2420888"/>
            <a:ext cx="1705883" cy="1106614"/>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64288" y="3626271"/>
            <a:ext cx="1705883" cy="153092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51520" y="5192032"/>
            <a:ext cx="8623078" cy="1477328"/>
          </a:xfrm>
          <a:prstGeom prst="rect">
            <a:avLst/>
          </a:prstGeom>
          <a:solidFill>
            <a:srgbClr val="FFC000"/>
          </a:solidFill>
          <a:ln w="57150">
            <a:solidFill>
              <a:srgbClr val="002060"/>
            </a:solidFill>
          </a:ln>
        </p:spPr>
        <p:txBody>
          <a:bodyPr wrap="square">
            <a:spAutoFit/>
          </a:bodyPr>
          <a:lstStyle/>
          <a:p>
            <a:pPr algn="just">
              <a:spcBef>
                <a:spcPts val="0"/>
              </a:spcBef>
              <a:spcAft>
                <a:spcPts val="0"/>
              </a:spcAft>
            </a:pPr>
            <a:r>
              <a:rPr lang="en-US" b="1" i="1" dirty="0" smtClean="0">
                <a:latin typeface="Arial" panose="020B0604020202020204" pitchFamily="34" charset="0"/>
                <a:ea typeface="Segoe UI" panose="020B0502040204020203" pitchFamily="34" charset="0"/>
                <a:cs typeface="Arial" panose="020B0604020202020204" pitchFamily="34" charset="0"/>
              </a:rPr>
              <a:t>Special </a:t>
            </a:r>
            <a:r>
              <a:rPr lang="en-US" b="1" i="1" dirty="0">
                <a:latin typeface="Arial" panose="020B0604020202020204" pitchFamily="34" charset="0"/>
                <a:ea typeface="Segoe UI" panose="020B0502040204020203" pitchFamily="34" charset="0"/>
                <a:cs typeface="Arial" panose="020B0604020202020204" pitchFamily="34" charset="0"/>
              </a:rPr>
              <a:t>tip</a:t>
            </a:r>
            <a:endParaRPr lang="en-GB" b="1" i="1" dirty="0">
              <a:latin typeface="Arial" panose="020B0604020202020204" pitchFamily="34" charset="0"/>
              <a:ea typeface="Segoe UI" panose="020B0502040204020203" pitchFamily="34" charset="0"/>
              <a:cs typeface="Arial" panose="020B0604020202020204" pitchFamily="34" charset="0"/>
            </a:endParaRPr>
          </a:p>
          <a:p>
            <a:pPr marR="203200" algn="just">
              <a:spcBef>
                <a:spcPts val="0"/>
              </a:spcBef>
              <a:spcAft>
                <a:spcPts val="0"/>
              </a:spcAft>
            </a:pPr>
            <a:r>
              <a:rPr lang="en-US" dirty="0">
                <a:latin typeface="Arial" panose="020B0604020202020204" pitchFamily="34" charset="0"/>
                <a:ea typeface="Segoe UI" panose="020B0502040204020203" pitchFamily="34" charset="0"/>
                <a:cs typeface="Arial" panose="020B0604020202020204" pitchFamily="34" charset="0"/>
              </a:rPr>
              <a:t>Students are correctly taught that marketing objectives should be SMART, an acronym that stands for specific, measured, agreed, realistic, and time specific. When using this in an examination situation, always try to put the message into the context of the chosen firm</a:t>
            </a:r>
            <a:r>
              <a:rPr lang="en-US" dirty="0" smtClean="0">
                <a:latin typeface="Arial" panose="020B0604020202020204" pitchFamily="34" charset="0"/>
                <a:ea typeface="Segoe UI" panose="020B0502040204020203" pitchFamily="34" charset="0"/>
                <a:cs typeface="Arial" panose="020B0604020202020204" pitchFamily="34" charset="0"/>
              </a:rPr>
              <a:t>.</a:t>
            </a:r>
            <a:endParaRPr lang="en-GB" dirty="0"/>
          </a:p>
        </p:txBody>
      </p:sp>
    </p:spTree>
    <p:extLst>
      <p:ext uri="{BB962C8B-B14F-4D97-AF65-F5344CB8AC3E}">
        <p14:creationId xmlns:p14="http://schemas.microsoft.com/office/powerpoint/2010/main" val="1480080999"/>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1 – Exam Questions – January 2014</a:t>
            </a:r>
            <a:endParaRPr lang="en-GB" sz="3600" dirty="0"/>
          </a:p>
        </p:txBody>
      </p:sp>
      <p:sp>
        <p:nvSpPr>
          <p:cNvPr id="7" name="Rectangle 6"/>
          <p:cNvSpPr/>
          <p:nvPr/>
        </p:nvSpPr>
        <p:spPr>
          <a:xfrm>
            <a:off x="305525" y="1124744"/>
            <a:ext cx="8586955" cy="5593839"/>
          </a:xfrm>
          <a:prstGeom prst="rect">
            <a:avLst/>
          </a:prstGeom>
        </p:spPr>
        <p:txBody>
          <a:bodyPr wrap="square">
            <a:spAutoFit/>
          </a:bodyPr>
          <a:lstStyle/>
          <a:p>
            <a:pPr marL="457200" indent="-457200">
              <a:spcAft>
                <a:spcPts val="300"/>
              </a:spcAft>
              <a:buClr>
                <a:srgbClr val="F79646">
                  <a:lumMod val="50000"/>
                </a:srgbClr>
              </a:buClr>
              <a:buFont typeface="+mj-lt"/>
              <a:buAutoNum type="arabicPeriod" startAt="6"/>
              <a:tabLst>
                <a:tab pos="6259116" algn="r"/>
              </a:tabLst>
            </a:pPr>
            <a:r>
              <a:rPr lang="en-US" sz="2000" dirty="0">
                <a:solidFill>
                  <a:srgbClr val="FF0000"/>
                </a:solidFill>
              </a:rPr>
              <a:t>(a) The Adventure Company offers a range of niche holidays, such as walking the </a:t>
            </a:r>
            <a:r>
              <a:rPr lang="en-US" sz="2000" dirty="0" smtClean="0">
                <a:solidFill>
                  <a:srgbClr val="FF0000"/>
                </a:solidFill>
              </a:rPr>
              <a:t>Inca Trail </a:t>
            </a:r>
            <a:r>
              <a:rPr lang="en-US" sz="2000" dirty="0">
                <a:solidFill>
                  <a:srgbClr val="FF0000"/>
                </a:solidFill>
              </a:rPr>
              <a:t>and climbing </a:t>
            </a:r>
            <a:r>
              <a:rPr lang="en-US" sz="2000" dirty="0" smtClean="0">
                <a:solidFill>
                  <a:srgbClr val="FF0000"/>
                </a:solidFill>
              </a:rPr>
              <a:t>Kilimanjaro.</a:t>
            </a:r>
            <a:br>
              <a:rPr lang="en-US" sz="2000" dirty="0" smtClean="0">
                <a:solidFill>
                  <a:srgbClr val="FF0000"/>
                </a:solidFill>
              </a:rPr>
            </a:br>
            <a:r>
              <a:rPr lang="en-US" sz="2000" dirty="0" smtClean="0">
                <a:solidFill>
                  <a:srgbClr val="FF0000"/>
                </a:solidFill>
              </a:rPr>
              <a:t>Which </a:t>
            </a:r>
            <a:r>
              <a:rPr lang="en-US" sz="2000" dirty="0">
                <a:solidFill>
                  <a:srgbClr val="FF0000"/>
                </a:solidFill>
              </a:rPr>
              <a:t>one of the following would be the most appropriate marketing </a:t>
            </a:r>
            <a:r>
              <a:rPr lang="en-US" sz="2000" dirty="0" smtClean="0">
                <a:solidFill>
                  <a:srgbClr val="FF0000"/>
                </a:solidFill>
              </a:rPr>
              <a:t>strategy for </a:t>
            </a:r>
            <a:r>
              <a:rPr lang="en-US" sz="2000" dirty="0">
                <a:solidFill>
                  <a:srgbClr val="FF0000"/>
                </a:solidFill>
              </a:rPr>
              <a:t>The Adventure Company to use?</a:t>
            </a:r>
            <a:r>
              <a:rPr lang="en-US" sz="2000" dirty="0">
                <a:solidFill>
                  <a:srgbClr val="FF0000"/>
                </a:solidFill>
                <a:latin typeface="Arial" charset="0"/>
              </a:rPr>
              <a:t>	(1)</a:t>
            </a:r>
          </a:p>
          <a:p>
            <a:pPr marL="804863" indent="-342900">
              <a:spcAft>
                <a:spcPts val="300"/>
              </a:spcAft>
              <a:buClr>
                <a:srgbClr val="F79646">
                  <a:lumMod val="50000"/>
                </a:srgbClr>
              </a:buClr>
              <a:buFont typeface="+mj-lt"/>
              <a:buAutoNum type="alphaUcPeriod"/>
              <a:tabLst>
                <a:tab pos="6259116" algn="r"/>
              </a:tabLst>
            </a:pPr>
            <a:r>
              <a:rPr lang="en-US" sz="2000" dirty="0">
                <a:solidFill>
                  <a:srgbClr val="FF0000"/>
                </a:solidFill>
              </a:rPr>
              <a:t>Penetration pricing</a:t>
            </a:r>
          </a:p>
          <a:p>
            <a:pPr marL="804863" indent="-342900">
              <a:spcAft>
                <a:spcPts val="300"/>
              </a:spcAft>
              <a:buClr>
                <a:srgbClr val="F79646">
                  <a:lumMod val="50000"/>
                </a:srgbClr>
              </a:buClr>
              <a:buFont typeface="+mj-lt"/>
              <a:buAutoNum type="alphaUcPeriod"/>
              <a:tabLst>
                <a:tab pos="6259116" algn="r"/>
              </a:tabLst>
            </a:pPr>
            <a:r>
              <a:rPr lang="en-US" sz="2000" dirty="0" smtClean="0">
                <a:solidFill>
                  <a:srgbClr val="FF0000"/>
                </a:solidFill>
              </a:rPr>
              <a:t>Specialist </a:t>
            </a:r>
            <a:r>
              <a:rPr lang="en-US" sz="2000" dirty="0">
                <a:solidFill>
                  <a:srgbClr val="FF0000"/>
                </a:solidFill>
              </a:rPr>
              <a:t>magazines</a:t>
            </a:r>
          </a:p>
          <a:p>
            <a:pPr marL="804863" indent="-342900">
              <a:spcAft>
                <a:spcPts val="300"/>
              </a:spcAft>
              <a:buClr>
                <a:srgbClr val="F79646">
                  <a:lumMod val="50000"/>
                </a:srgbClr>
              </a:buClr>
              <a:buFont typeface="+mj-lt"/>
              <a:buAutoNum type="alphaUcPeriod"/>
              <a:tabLst>
                <a:tab pos="6259116" algn="r"/>
              </a:tabLst>
            </a:pPr>
            <a:r>
              <a:rPr lang="en-US" sz="2000" dirty="0" smtClean="0">
                <a:solidFill>
                  <a:srgbClr val="FF0000"/>
                </a:solidFill>
              </a:rPr>
              <a:t>Special </a:t>
            </a:r>
            <a:r>
              <a:rPr lang="en-US" sz="2000" dirty="0">
                <a:solidFill>
                  <a:srgbClr val="FF0000"/>
                </a:solidFill>
              </a:rPr>
              <a:t>offers</a:t>
            </a:r>
          </a:p>
          <a:p>
            <a:pPr marL="804863" indent="-342900">
              <a:spcAft>
                <a:spcPts val="300"/>
              </a:spcAft>
              <a:buClr>
                <a:srgbClr val="F79646">
                  <a:lumMod val="50000"/>
                </a:srgbClr>
              </a:buClr>
              <a:buFont typeface="+mj-lt"/>
              <a:buAutoNum type="alphaUcPeriod"/>
              <a:tabLst>
                <a:tab pos="6259116" algn="r"/>
              </a:tabLst>
            </a:pPr>
            <a:r>
              <a:rPr lang="en-US" sz="2000" dirty="0" smtClean="0">
                <a:solidFill>
                  <a:srgbClr val="FF0000"/>
                </a:solidFill>
              </a:rPr>
              <a:t>National </a:t>
            </a:r>
            <a:r>
              <a:rPr lang="en-US" sz="2000" dirty="0">
                <a:solidFill>
                  <a:srgbClr val="FF0000"/>
                </a:solidFill>
              </a:rPr>
              <a:t>television</a:t>
            </a:r>
            <a:r>
              <a:rPr lang="en-US" sz="2000" dirty="0">
                <a:solidFill>
                  <a:srgbClr val="FF0000"/>
                </a:solidFill>
                <a:latin typeface="Arial" charset="0"/>
              </a:rPr>
              <a:t>	(3</a:t>
            </a:r>
            <a:r>
              <a:rPr lang="en-US" sz="2000" dirty="0" smtClean="0">
                <a:solidFill>
                  <a:srgbClr val="FF0000"/>
                </a:solidFill>
                <a:latin typeface="Arial" charset="0"/>
              </a:rPr>
              <a:t>)</a:t>
            </a:r>
          </a:p>
          <a:p>
            <a:pPr marL="461963">
              <a:spcAft>
                <a:spcPts val="300"/>
              </a:spcAft>
              <a:buClr>
                <a:srgbClr val="F79646">
                  <a:lumMod val="50000"/>
                </a:srgbClr>
              </a:buClr>
              <a:tabLst>
                <a:tab pos="6259116" algn="r"/>
              </a:tabLst>
            </a:pPr>
            <a:r>
              <a:rPr lang="en-US" sz="2000" dirty="0">
                <a:solidFill>
                  <a:srgbClr val="FF0000"/>
                </a:solidFill>
              </a:rPr>
              <a:t>Answer [  ]</a:t>
            </a:r>
          </a:p>
          <a:p>
            <a:pPr marL="461963">
              <a:spcAft>
                <a:spcPts val="300"/>
              </a:spcAft>
              <a:buClr>
                <a:srgbClr val="F79646">
                  <a:lumMod val="50000"/>
                </a:srgbClr>
              </a:buClr>
              <a:tabLst>
                <a:tab pos="6259116" algn="r"/>
              </a:tabLst>
            </a:pPr>
            <a:r>
              <a:rPr lang="en-US" sz="2000" dirty="0">
                <a:solidFill>
                  <a:srgbClr val="FF0000"/>
                </a:solidFill>
              </a:rPr>
              <a:t>(b) Explain why this answer is correct.</a:t>
            </a:r>
            <a:endParaRPr lang="en-US" sz="2000" dirty="0">
              <a:solidFill>
                <a:srgbClr val="FF0000"/>
              </a:solidFill>
              <a:latin typeface="Arial" charset="0"/>
            </a:endParaRPr>
          </a:p>
          <a:p>
            <a:pPr fontAlgn="base">
              <a:spcBef>
                <a:spcPct val="0"/>
              </a:spcBef>
              <a:spcAft>
                <a:spcPts val="300"/>
              </a:spcAft>
              <a:buClr>
                <a:srgbClr val="F79646">
                  <a:lumMod val="50000"/>
                </a:srgbClr>
              </a:buClr>
              <a:tabLst>
                <a:tab pos="6259116" algn="r"/>
              </a:tabLst>
            </a:pPr>
            <a:r>
              <a:rPr lang="en-US" sz="2000" dirty="0" smtClean="0">
                <a:solidFill>
                  <a:srgbClr val="FF0000"/>
                </a:solidFill>
                <a:latin typeface="Arial"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000" b="1" dirty="0" smtClean="0">
                <a:solidFill>
                  <a:srgbClr val="FF0000"/>
                </a:solidFill>
                <a:latin typeface="Arial" charset="0"/>
              </a:rPr>
              <a:t>(</a:t>
            </a:r>
            <a:r>
              <a:rPr lang="en-US" sz="2000" b="1" dirty="0">
                <a:solidFill>
                  <a:srgbClr val="FF0000"/>
                </a:solidFill>
                <a:latin typeface="Arial" charset="0"/>
              </a:rPr>
              <a:t>Total for Question 4 = 4 marks)</a:t>
            </a:r>
            <a:endParaRPr lang="en-US" sz="2000" dirty="0">
              <a:solidFill>
                <a:srgbClr val="FF0000"/>
              </a:solidFill>
              <a:latin typeface="Arial" charset="0"/>
            </a:endParaRPr>
          </a:p>
        </p:txBody>
      </p:sp>
      <p:sp>
        <p:nvSpPr>
          <p:cNvPr id="2" name="TextBox 1">
            <a:hlinkClick r:id="rId3" action="ppaction://hlinkfile"/>
          </p:cNvPr>
          <p:cNvSpPr txBox="1"/>
          <p:nvPr/>
        </p:nvSpPr>
        <p:spPr>
          <a:xfrm>
            <a:off x="8316416" y="2636912"/>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609014575"/>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Autofit/>
          </a:bodyPr>
          <a:lstStyle/>
          <a:p>
            <a:r>
              <a:rPr lang="en-GB" sz="4000" dirty="0" smtClean="0"/>
              <a:t>1 </a:t>
            </a:r>
            <a:r>
              <a:rPr lang="en-GB" sz="4000" dirty="0"/>
              <a:t>– Exam Questions – January </a:t>
            </a:r>
            <a:r>
              <a:rPr lang="en-GB" sz="4000" dirty="0" smtClean="0"/>
              <a:t>2014</a:t>
            </a:r>
            <a:endParaRPr lang="en-GB" sz="3600" dirty="0"/>
          </a:p>
        </p:txBody>
      </p:sp>
      <p:graphicFrame>
        <p:nvGraphicFramePr>
          <p:cNvPr id="4" name="Table 3"/>
          <p:cNvGraphicFramePr>
            <a:graphicFrameLocks noGrp="1"/>
          </p:cNvGraphicFramePr>
          <p:nvPr>
            <p:extLst>
              <p:ext uri="{D42A27DB-BD31-4B8C-83A1-F6EECF244321}">
                <p14:modId xmlns:p14="http://schemas.microsoft.com/office/powerpoint/2010/main" val="808457359"/>
              </p:ext>
            </p:extLst>
          </p:nvPr>
        </p:nvGraphicFramePr>
        <p:xfrm>
          <a:off x="323528" y="1124744"/>
          <a:ext cx="8496944" cy="5546344"/>
        </p:xfrm>
        <a:graphic>
          <a:graphicData uri="http://schemas.openxmlformats.org/drawingml/2006/table">
            <a:tbl>
              <a:tblPr firstRow="1" bandRow="1">
                <a:tableStyleId>{5C22544A-7EE6-4342-B048-85BDC9FD1C3A}</a:tableStyleId>
              </a:tblPr>
              <a:tblGrid>
                <a:gridCol w="648072"/>
                <a:gridCol w="6984775"/>
                <a:gridCol w="864097"/>
              </a:tblGrid>
              <a:tr h="357124">
                <a:tc>
                  <a:txBody>
                    <a:bodyPr/>
                    <a:lstStyle/>
                    <a:p>
                      <a:r>
                        <a:rPr lang="en-GB" sz="1800" dirty="0" smtClean="0">
                          <a:latin typeface="Arial" panose="020B0604020202020204" pitchFamily="34" charset="0"/>
                          <a:cs typeface="Arial" panose="020B0604020202020204" pitchFamily="34" charset="0"/>
                        </a:rPr>
                        <a:t>6 (a)</a:t>
                      </a:r>
                      <a:endParaRPr lang="en-GB" sz="1800" dirty="0">
                        <a:latin typeface="Arial" panose="020B0604020202020204" pitchFamily="34" charset="0"/>
                        <a:cs typeface="Arial" panose="020B0604020202020204" pitchFamily="34" charset="0"/>
                      </a:endParaRPr>
                    </a:p>
                  </a:txBody>
                  <a:tcPr marL="68580" marR="68580" marT="34290" marB="34290"/>
                </a:tc>
                <a:tc>
                  <a:txBody>
                    <a:bodyPr/>
                    <a:lstStyle/>
                    <a:p>
                      <a:r>
                        <a:rPr kumimoji="0" lang="en-US" sz="1800" b="0" i="0" u="none" strike="noStrike" kern="1200" baseline="0" dirty="0" smtClean="0">
                          <a:solidFill>
                            <a:schemeClr val="lt1"/>
                          </a:solidFill>
                          <a:latin typeface="Arial" panose="020B0604020202020204" pitchFamily="34" charset="0"/>
                          <a:ea typeface="+mn-ea"/>
                          <a:cs typeface="Arial" panose="020B0604020202020204" pitchFamily="34" charset="0"/>
                        </a:rPr>
                        <a:t>Answer: B (Specialist Magazines)</a:t>
                      </a:r>
                    </a:p>
                  </a:txBody>
                  <a:tcPr marL="68580" marR="68580" marT="34290" marB="34290"/>
                </a:tc>
                <a:tc>
                  <a:txBody>
                    <a:bodyPr/>
                    <a:lstStyle/>
                    <a:p>
                      <a:pPr algn="ctr"/>
                      <a:r>
                        <a:rPr lang="en-GB" sz="1400" b="0" dirty="0" smtClean="0">
                          <a:latin typeface="Arial" panose="020B0604020202020204" pitchFamily="34" charset="0"/>
                          <a:cs typeface="Arial" panose="020B0604020202020204" pitchFamily="34" charset="0"/>
                        </a:rPr>
                        <a:t>1 mark</a:t>
                      </a:r>
                      <a:endParaRPr lang="en-GB" sz="1400" b="0" dirty="0">
                        <a:latin typeface="Arial" panose="020B0604020202020204" pitchFamily="34" charset="0"/>
                        <a:cs typeface="Arial" panose="020B0604020202020204" pitchFamily="34" charset="0"/>
                      </a:endParaRPr>
                    </a:p>
                  </a:txBody>
                  <a:tcPr marL="68580" marR="68580" marT="34290" marB="34290"/>
                </a:tc>
              </a:tr>
              <a:tr h="5115484">
                <a:tc>
                  <a:txBody>
                    <a:bodyPr/>
                    <a:lstStyle/>
                    <a:p>
                      <a:r>
                        <a:rPr lang="en-GB" sz="1800" dirty="0" smtClean="0">
                          <a:latin typeface="Arial" panose="020B0604020202020204" pitchFamily="34" charset="0"/>
                          <a:cs typeface="Arial" panose="020B0604020202020204" pitchFamily="34" charset="0"/>
                        </a:rPr>
                        <a:t>6(b)</a:t>
                      </a:r>
                      <a:endParaRPr lang="en-GB" sz="1800" dirty="0">
                        <a:latin typeface="Arial" panose="020B0604020202020204" pitchFamily="34" charset="0"/>
                        <a:cs typeface="Arial" panose="020B0604020202020204" pitchFamily="34" charset="0"/>
                      </a:endParaRPr>
                    </a:p>
                  </a:txBody>
                  <a:tcPr marL="68580" marR="68580" marT="34290" marB="34290"/>
                </a:tc>
                <a:tc>
                  <a:txBody>
                    <a:bodyPr/>
                    <a:lstStyle/>
                    <a:p>
                      <a:r>
                        <a:rPr lang="en-US" sz="1600" b="1" i="0" u="none" strike="noStrike" baseline="0" dirty="0" smtClean="0">
                          <a:solidFill>
                            <a:srgbClr val="000000"/>
                          </a:solidFill>
                          <a:latin typeface="Arial" panose="020B0604020202020204" pitchFamily="34" charset="0"/>
                          <a:cs typeface="Arial" panose="020B0604020202020204" pitchFamily="34" charset="0"/>
                        </a:rPr>
                        <a:t>Explain why this answer is correct: </a:t>
                      </a:r>
                      <a:endParaRPr lang="en-US" sz="160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b="0" i="0" u="none" strike="noStrike" baseline="0" dirty="0" smtClean="0">
                          <a:solidFill>
                            <a:srgbClr val="000000"/>
                          </a:solidFill>
                          <a:latin typeface="Arial" panose="020B0604020202020204" pitchFamily="34" charset="0"/>
                          <a:cs typeface="Arial" panose="020B0604020202020204" pitchFamily="34" charset="0"/>
                        </a:rPr>
                        <a:t>A niche market is a small part of the overall market that has certain special characteristics </a:t>
                      </a:r>
                      <a:r>
                        <a:rPr lang="en-US" sz="1600" b="1" i="0" u="none" strike="noStrike" baseline="0" dirty="0" smtClean="0">
                          <a:solidFill>
                            <a:srgbClr val="000000"/>
                          </a:solidFill>
                          <a:latin typeface="Arial" panose="020B0604020202020204" pitchFamily="34" charset="0"/>
                          <a:cs typeface="Arial" panose="020B0604020202020204" pitchFamily="34" charset="0"/>
                        </a:rPr>
                        <a:t>or </a:t>
                      </a:r>
                      <a:r>
                        <a:rPr lang="en-US" sz="1600" b="0" i="0" u="none" strike="noStrike" baseline="0" dirty="0" smtClean="0">
                          <a:solidFill>
                            <a:srgbClr val="000000"/>
                          </a:solidFill>
                          <a:latin typeface="Arial" panose="020B0604020202020204" pitchFamily="34" charset="0"/>
                          <a:cs typeface="Arial" panose="020B0604020202020204" pitchFamily="34" charset="0"/>
                        </a:rPr>
                        <a:t>marketing strategies e.g. the combination of the 4Ps used to promote the product to the target market to achieve their goals (1 mark) </a:t>
                      </a:r>
                    </a:p>
                    <a:p>
                      <a:pPr marL="285750" indent="-285750">
                        <a:buFont typeface="Arial" panose="020B0604020202020204" pitchFamily="34" charset="0"/>
                        <a:buChar char="•"/>
                      </a:pPr>
                      <a:r>
                        <a:rPr lang="en-US" sz="1600" b="0" i="0" u="none" strike="noStrike" baseline="0" dirty="0" smtClean="0">
                          <a:solidFill>
                            <a:srgbClr val="000000"/>
                          </a:solidFill>
                          <a:latin typeface="Arial" panose="020B0604020202020204" pitchFamily="34" charset="0"/>
                          <a:cs typeface="Arial" panose="020B0604020202020204" pitchFamily="34" charset="0"/>
                        </a:rPr>
                        <a:t>The Adventure Company only offers a small range of holidays and is not targeting the mass holiday market so focuses on specific types of holidays (1 mark) </a:t>
                      </a:r>
                    </a:p>
                    <a:p>
                      <a:pPr marL="285750" indent="-285750">
                        <a:buFont typeface="Arial" panose="020B0604020202020204" pitchFamily="34" charset="0"/>
                        <a:buChar char="•"/>
                      </a:pPr>
                      <a:r>
                        <a:rPr lang="en-US" sz="1600" b="0" i="0" u="none" strike="noStrike" baseline="0" dirty="0" smtClean="0">
                          <a:solidFill>
                            <a:srgbClr val="000000"/>
                          </a:solidFill>
                          <a:latin typeface="Arial" panose="020B0604020202020204" pitchFamily="34" charset="0"/>
                          <a:cs typeface="Arial" panose="020B0604020202020204" pitchFamily="34" charset="0"/>
                        </a:rPr>
                        <a:t>Specialist magazines will be read by the target market and therefore provide the most effective means of communication (1 mark) </a:t>
                      </a:r>
                      <a:endParaRPr lang="en-GB" sz="1600" b="0" i="0" u="none" strike="noStrike" baseline="0" dirty="0" smtClean="0">
                        <a:solidFill>
                          <a:srgbClr val="000000"/>
                        </a:solidFill>
                        <a:latin typeface="Arial" panose="020B0604020202020204" pitchFamily="34" charset="0"/>
                        <a:cs typeface="Arial" panose="020B0604020202020204" pitchFamily="34" charset="0"/>
                      </a:endParaRPr>
                    </a:p>
                    <a:p>
                      <a:r>
                        <a:rPr lang="en-US" sz="1600" b="1" i="0" u="none" strike="noStrike" baseline="0" dirty="0" smtClean="0">
                          <a:solidFill>
                            <a:srgbClr val="000000"/>
                          </a:solidFill>
                          <a:latin typeface="Arial" panose="020B0604020202020204" pitchFamily="34" charset="0"/>
                          <a:cs typeface="Arial" panose="020B0604020202020204" pitchFamily="34" charset="0"/>
                        </a:rPr>
                        <a:t>Alternatively, up to two of the marks above can be achieved by explaining (not defining) distracters, e.g. </a:t>
                      </a:r>
                      <a:endParaRPr lang="en-US" sz="160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b="0" i="0" u="none" strike="noStrike" baseline="0" dirty="0" smtClean="0">
                          <a:solidFill>
                            <a:srgbClr val="000000"/>
                          </a:solidFill>
                          <a:latin typeface="Arial" panose="020B0604020202020204" pitchFamily="34" charset="0"/>
                          <a:cs typeface="Arial" panose="020B0604020202020204" pitchFamily="34" charset="0"/>
                        </a:rPr>
                        <a:t>A is wrong because penetration pricing would not be needed as there is less competition and demand is likely to be price inelastic (1 mark) </a:t>
                      </a:r>
                    </a:p>
                    <a:p>
                      <a:pPr marL="285750" indent="-285750">
                        <a:buFont typeface="Arial" panose="020B0604020202020204" pitchFamily="34" charset="0"/>
                        <a:buChar char="•"/>
                      </a:pPr>
                      <a:r>
                        <a:rPr lang="en-US" sz="1600" b="0" i="0" u="none" strike="noStrike" baseline="0" dirty="0" smtClean="0">
                          <a:solidFill>
                            <a:srgbClr val="000000"/>
                          </a:solidFill>
                          <a:latin typeface="Arial" panose="020B0604020202020204" pitchFamily="34" charset="0"/>
                          <a:cs typeface="Arial" panose="020B0604020202020204" pitchFamily="34" charset="0"/>
                        </a:rPr>
                        <a:t>C is wrong because special offers are unlikely to be used as the product is more important than the price (1 mark) </a:t>
                      </a:r>
                    </a:p>
                    <a:p>
                      <a:pPr marL="285750" indent="-285750">
                        <a:buFont typeface="Arial" panose="020B0604020202020204" pitchFamily="34" charset="0"/>
                        <a:buChar char="•"/>
                      </a:pPr>
                      <a:r>
                        <a:rPr lang="en-US" sz="1600" b="0" i="0" u="none" strike="noStrike" baseline="0" dirty="0" smtClean="0">
                          <a:solidFill>
                            <a:srgbClr val="000000"/>
                          </a:solidFill>
                          <a:latin typeface="Arial" panose="020B0604020202020204" pitchFamily="34" charset="0"/>
                          <a:cs typeface="Arial" panose="020B0604020202020204" pitchFamily="34" charset="0"/>
                        </a:rPr>
                        <a:t>D is wrong because the cost would be prohibitive for a small company and is more suitable for a mass market (1 mark) </a:t>
                      </a:r>
                      <a:endParaRPr lang="en-GB" sz="1600" b="0" i="0" u="none" strike="noStrike" baseline="0" dirty="0" smtClean="0">
                        <a:solidFill>
                          <a:srgbClr val="000000"/>
                        </a:solidFill>
                        <a:latin typeface="Arial" panose="020B0604020202020204" pitchFamily="34" charset="0"/>
                        <a:cs typeface="Arial" panose="020B0604020202020204" pitchFamily="34" charset="0"/>
                      </a:endParaRPr>
                    </a:p>
                    <a:p>
                      <a:r>
                        <a:rPr lang="en-US" sz="1600" b="0" i="0" u="none" strike="noStrike" baseline="0" dirty="0" smtClean="0">
                          <a:solidFill>
                            <a:srgbClr val="000000"/>
                          </a:solidFill>
                          <a:latin typeface="Arial" panose="020B0604020202020204" pitchFamily="34" charset="0"/>
                          <a:cs typeface="Arial" panose="020B0604020202020204" pitchFamily="34" charset="0"/>
                        </a:rPr>
                        <a:t>Any acceptable calculation method which shows selective knowledge/understanding. </a:t>
                      </a:r>
                    </a:p>
                    <a:p>
                      <a:r>
                        <a:rPr lang="en-US" sz="1600" b="1" i="0" u="none" strike="noStrike" baseline="0" dirty="0" smtClean="0">
                          <a:solidFill>
                            <a:srgbClr val="000000"/>
                          </a:solidFill>
                          <a:latin typeface="Arial" panose="020B0604020202020204" pitchFamily="34" charset="0"/>
                          <a:cs typeface="Arial" panose="020B0604020202020204" pitchFamily="34" charset="0"/>
                        </a:rPr>
                        <a:t>NB </a:t>
                      </a:r>
                      <a:r>
                        <a:rPr lang="en-US" sz="1600" b="0" i="0" u="none" strike="noStrike" baseline="0" dirty="0" smtClean="0">
                          <a:solidFill>
                            <a:srgbClr val="000000"/>
                          </a:solidFill>
                          <a:latin typeface="Arial" panose="020B0604020202020204" pitchFamily="34" charset="0"/>
                          <a:cs typeface="Arial" panose="020B0604020202020204" pitchFamily="34" charset="0"/>
                        </a:rPr>
                        <a:t>up to 2 marks out of 3 may be gained for part (b) if part (a) is incorrect </a:t>
                      </a:r>
                    </a:p>
                  </a:txBody>
                  <a:tcPr marL="68580" marR="68580" marT="34290" marB="34290"/>
                </a:tc>
                <a:tc>
                  <a:txBody>
                    <a:bodyPr/>
                    <a:lstStyle/>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r>
                        <a:rPr lang="en-GB" sz="1800" dirty="0" smtClean="0">
                          <a:latin typeface="Arial" panose="020B0604020202020204" pitchFamily="34" charset="0"/>
                          <a:cs typeface="Arial" panose="020B0604020202020204" pitchFamily="34" charset="0"/>
                        </a:rPr>
                        <a:t>1-3 marks</a:t>
                      </a:r>
                    </a:p>
                    <a:p>
                      <a:pPr algn="ctr"/>
                      <a:endParaRPr lang="en-GB" sz="1800" dirty="0" smtClean="0">
                        <a:latin typeface="Arial" panose="020B0604020202020204" pitchFamily="34" charset="0"/>
                        <a:cs typeface="Arial" panose="020B0604020202020204" pitchFamily="34" charset="0"/>
                      </a:endParaRPr>
                    </a:p>
                    <a:p>
                      <a:pPr algn="ctr"/>
                      <a:endParaRPr lang="en-IE"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r>
                        <a:rPr lang="en-GB" sz="1800" dirty="0" smtClean="0">
                          <a:latin typeface="Arial" panose="020B0604020202020204" pitchFamily="34" charset="0"/>
                          <a:cs typeface="Arial" panose="020B0604020202020204" pitchFamily="34" charset="0"/>
                        </a:rPr>
                        <a:t>Total 4</a:t>
                      </a:r>
                      <a:r>
                        <a:rPr lang="en-GB" sz="1800" baseline="0" dirty="0" smtClean="0">
                          <a:latin typeface="Arial" panose="020B0604020202020204" pitchFamily="34" charset="0"/>
                          <a:cs typeface="Arial" panose="020B0604020202020204" pitchFamily="34" charset="0"/>
                        </a:rPr>
                        <a:t> marks</a:t>
                      </a:r>
                      <a:endParaRPr lang="en-GB" sz="1800" dirty="0" smtClean="0">
                        <a:latin typeface="Arial" panose="020B0604020202020204" pitchFamily="34" charset="0"/>
                        <a:cs typeface="Arial" panose="020B0604020202020204" pitchFamily="34" charset="0"/>
                      </a:endParaRPr>
                    </a:p>
                  </a:txBody>
                  <a:tcPr marL="68580" marR="68580" marT="34290" marB="34290"/>
                </a:tc>
              </a:tr>
            </a:tbl>
          </a:graphicData>
        </a:graphic>
      </p:graphicFrame>
      <p:sp>
        <p:nvSpPr>
          <p:cNvPr id="5" name="TextBox 4">
            <a:hlinkClick r:id="rId3" action="ppaction://hlinkfile"/>
          </p:cNvPr>
          <p:cNvSpPr txBox="1"/>
          <p:nvPr/>
        </p:nvSpPr>
        <p:spPr>
          <a:xfrm>
            <a:off x="8100392" y="2996952"/>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157828354"/>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416868"/>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2260" b="1" dirty="0">
                <a:solidFill>
                  <a:srgbClr val="1F497D"/>
                </a:solidFill>
                <a:latin typeface="Arial" charset="0"/>
              </a:rPr>
              <a:t>Evidence A The Low Cost, No Frills Airline</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60" dirty="0">
                <a:solidFill>
                  <a:srgbClr val="1F497D"/>
                </a:solidFill>
                <a:latin typeface="Arial" charset="0"/>
              </a:rPr>
              <a:t>Ryanair (founded 1985) is Europe’s only ultra-low cost airline, operating more than 1,500 flights per day across 28 countries, connecting 178 destinations. Ryanair currently employs more than 8,500 people. In 2012–2013, passenger traffic grew by 5% to 79.3 million, revenues increased by 13% to €4.8 billion and profit was up 13% to €569 million.</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60" dirty="0">
                <a:solidFill>
                  <a:srgbClr val="1F497D"/>
                </a:solidFill>
                <a:latin typeface="Arial" charset="0"/>
              </a:rPr>
              <a:t>In summer 2013, Ryanair added another 200 routes and seven new bases, including Marrakesh in Morocco. This should help the number of passengers to increase to 81.5 million in 2014.</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60" dirty="0">
                <a:solidFill>
                  <a:srgbClr val="1F497D"/>
                </a:solidFill>
                <a:latin typeface="Arial" charset="0"/>
              </a:rPr>
              <a:t>Although they still have the lowest fares in Europe, Ryanair’s average fares rose by 6% over the year. But the biggest revenue-earner came from a 20% jump in sales of additional services such as reserved seating, which brought in €1.06 billion – or 22% of total revenue.</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 – Exam Questions – January 2014</a:t>
            </a:r>
            <a:endParaRPr lang="en-GB" sz="3600" dirty="0"/>
          </a:p>
        </p:txBody>
      </p:sp>
      <p:sp>
        <p:nvSpPr>
          <p:cNvPr id="4" name="TextBox 3">
            <a:hlinkClick r:id="rId3" action="ppaction://hlinkfile"/>
          </p:cNvPr>
          <p:cNvSpPr txBox="1"/>
          <p:nvPr/>
        </p:nvSpPr>
        <p:spPr>
          <a:xfrm>
            <a:off x="8316416" y="5838363"/>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20174458"/>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529719"/>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2000" b="1" dirty="0">
                <a:solidFill>
                  <a:srgbClr val="1F497D"/>
                </a:solidFill>
                <a:latin typeface="Arial" charset="0"/>
              </a:rPr>
              <a:t>Evidence C - Low Cost but at a price…</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000" dirty="0">
                <a:solidFill>
                  <a:srgbClr val="1F497D"/>
                </a:solidFill>
                <a:latin typeface="Arial" charset="0"/>
              </a:rPr>
              <a:t>Ryanair’s cost per passenger is the lowest in Europe by some margin, with main rival EasyJet being 67% higher than that of Ryanair. Ryanair uses smaller, lower cost airports with faster turnaround times of only 25 minutes, which allows the airline to maximize aircraft utilisation. It also benefits from high seat density (189 seats per aircraft, compared with 156 seats for EasyJet) with an aircraft capacity utilisation of 82%.</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000" dirty="0">
                <a:solidFill>
                  <a:srgbClr val="1F497D"/>
                </a:solidFill>
                <a:latin typeface="Arial" charset="0"/>
              </a:rPr>
              <a:t>Ryanair has a younger fleet of aircraft giving them advantages of fuel efficiency and lower maintenance costs. In addition, Ryanair’s labour force is more productive and flexible: 50% of flight crew are contracted and employed only when required.</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000" dirty="0">
                <a:solidFill>
                  <a:srgbClr val="1F497D"/>
                </a:solidFill>
                <a:latin typeface="Arial" charset="0"/>
              </a:rPr>
              <a:t>There is a downside to cutting costs and Ryanair is frequently featured in surveys as having one of the weakest brands in European aviation. Ryanair is seen as mean, uncaring and money-grabbing, and social media sites are used to reinforce this image as well as complain about poor customer service. Despite this, passenger numbers are set to rise by 4-5% per annum with 98% of all tickets booked online.</a:t>
            </a:r>
          </a:p>
        </p:txBody>
      </p:sp>
      <p:sp>
        <p:nvSpPr>
          <p:cNvPr id="6" name="Title 1"/>
          <p:cNvSpPr>
            <a:spLocks noGrp="1"/>
          </p:cNvSpPr>
          <p:nvPr>
            <p:ph type="title"/>
          </p:nvPr>
        </p:nvSpPr>
        <p:spPr>
          <a:xfrm>
            <a:off x="35496" y="72008"/>
            <a:ext cx="7704856" cy="548680"/>
          </a:xfrm>
        </p:spPr>
        <p:txBody>
          <a:bodyPr>
            <a:noAutofit/>
          </a:bodyPr>
          <a:lstStyle/>
          <a:p>
            <a:r>
              <a:rPr lang="en-GB" sz="4000" dirty="0"/>
              <a:t>1</a:t>
            </a:r>
            <a:r>
              <a:rPr lang="en-GB" sz="4000" dirty="0" smtClean="0"/>
              <a:t> – Exam Questions – January 2014</a:t>
            </a:r>
            <a:endParaRPr lang="en-GB" sz="3600" dirty="0"/>
          </a:p>
        </p:txBody>
      </p:sp>
      <p:sp>
        <p:nvSpPr>
          <p:cNvPr id="4" name="TextBox 3">
            <a:hlinkClick r:id="rId3" action="ppaction://hlinkfile"/>
          </p:cNvPr>
          <p:cNvSpPr txBox="1"/>
          <p:nvPr/>
        </p:nvSpPr>
        <p:spPr>
          <a:xfrm>
            <a:off x="8403116" y="4110171"/>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776042330"/>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a:t>1</a:t>
            </a:r>
            <a:r>
              <a:rPr lang="en-GB" sz="4000" dirty="0" smtClean="0"/>
              <a:t> – Exam Questions – January 2014</a:t>
            </a:r>
            <a:endParaRPr lang="en-GB" sz="3600" dirty="0"/>
          </a:p>
        </p:txBody>
      </p:sp>
      <p:pic>
        <p:nvPicPr>
          <p:cNvPr id="23554" name="Picture 2" descr="http://www.centreforaviation.com/images/stories/2013/Feb/05/Ryanair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9" y="1131696"/>
            <a:ext cx="3816424" cy="5452034"/>
          </a:xfrm>
          <a:prstGeom prst="rect">
            <a:avLst/>
          </a:prstGeom>
          <a:noFill/>
          <a:extLst>
            <a:ext uri="{909E8E84-426E-40DD-AFC4-6F175D3DCCD1}">
              <a14:hiddenFill xmlns:a14="http://schemas.microsoft.com/office/drawing/2010/main">
                <a:solidFill>
                  <a:srgbClr val="FFFFFF"/>
                </a:solidFill>
              </a14:hiddenFill>
            </a:ext>
          </a:extLst>
        </p:spPr>
      </p:pic>
      <p:pic>
        <p:nvPicPr>
          <p:cNvPr id="23556" name="Picture 4" descr="Image result for ryanair fligh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1138366"/>
            <a:ext cx="4752529" cy="553099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hlinkClick r:id="rId5" action="ppaction://hlinkfile"/>
          </p:cNvPr>
          <p:cNvSpPr txBox="1"/>
          <p:nvPr/>
        </p:nvSpPr>
        <p:spPr>
          <a:xfrm>
            <a:off x="8316416" y="3894147"/>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862766794"/>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478423"/>
          </a:xfrm>
          <a:prstGeom prst="rect">
            <a:avLst/>
          </a:prstGeom>
        </p:spPr>
        <p:txBody>
          <a:bodyPr wrap="square">
            <a:spAutoFit/>
          </a:bodyPr>
          <a:lstStyle/>
          <a:p>
            <a:pPr marL="457200" indent="-457200">
              <a:spcAft>
                <a:spcPts val="400"/>
              </a:spcAft>
              <a:buClr>
                <a:srgbClr val="F79646">
                  <a:lumMod val="50000"/>
                </a:srgbClr>
              </a:buClr>
              <a:buFont typeface="+mj-lt"/>
              <a:buAutoNum type="arabicPeriod" startAt="7"/>
              <a:tabLst>
                <a:tab pos="8345488" algn="r"/>
              </a:tabLst>
            </a:pPr>
            <a:r>
              <a:rPr lang="en-US" sz="2000" dirty="0">
                <a:solidFill>
                  <a:srgbClr val="FF0000"/>
                </a:solidFill>
              </a:rPr>
              <a:t>Analyse how current social trends might affect the marketing mix of Ryanair. </a:t>
            </a:r>
            <a:r>
              <a:rPr lang="en-US" sz="2000" dirty="0">
                <a:solidFill>
                  <a:srgbClr val="FF0000"/>
                </a:solidFill>
                <a:latin typeface="Arial" charset="0"/>
              </a:rPr>
              <a:t>	(6)</a:t>
            </a:r>
          </a:p>
          <a:p>
            <a:pPr fontAlgn="base">
              <a:spcBef>
                <a:spcPct val="0"/>
              </a:spcBef>
              <a:spcAft>
                <a:spcPts val="400"/>
              </a:spcAft>
              <a:buClr>
                <a:srgbClr val="F79646">
                  <a:lumMod val="50000"/>
                </a:srgbClr>
              </a:buClr>
              <a:tabLst>
                <a:tab pos="8345488" algn="r"/>
              </a:tabLst>
            </a:pPr>
            <a:r>
              <a:rPr lang="en-US" sz="2000" dirty="0">
                <a:solidFill>
                  <a:srgbClr val="FF0000"/>
                </a:solidFill>
                <a:latin typeface="Arial" charset="0"/>
              </a:rPr>
              <a:t>_________________________________________________________________________________________________________________________________________________________________________________</a:t>
            </a:r>
          </a:p>
          <a:p>
            <a:pPr fontAlgn="base">
              <a:spcBef>
                <a:spcPct val="0"/>
              </a:spcBef>
              <a:spcAft>
                <a:spcPts val="400"/>
              </a:spcAft>
              <a:buClr>
                <a:srgbClr val="F79646">
                  <a:lumMod val="50000"/>
                </a:srgbClr>
              </a:buClr>
              <a:tabLst>
                <a:tab pos="8345488" algn="r"/>
              </a:tabLst>
            </a:pPr>
            <a:r>
              <a:rPr lang="en-US" sz="2000" dirty="0">
                <a:solidFill>
                  <a:srgbClr val="FF0000"/>
                </a:solidFill>
                <a:latin typeface="Arial" charset="0"/>
              </a:rPr>
              <a:t>_________________________________________________________________________________________________________________________________________________________________________________ _________________________________________________________________________________________________________________________________________________________________________________ _________________________________________________________________________________________________________________________________________________________________________________</a:t>
            </a:r>
          </a:p>
          <a:p>
            <a:pPr fontAlgn="base">
              <a:spcBef>
                <a:spcPct val="0"/>
              </a:spcBef>
              <a:spcAft>
                <a:spcPts val="400"/>
              </a:spcAft>
              <a:buClr>
                <a:srgbClr val="F79646">
                  <a:lumMod val="50000"/>
                </a:srgbClr>
              </a:buClr>
              <a:tabLst>
                <a:tab pos="8345488" algn="r"/>
              </a:tabLst>
            </a:pPr>
            <a:r>
              <a:rPr lang="en-US" sz="2000" dirty="0">
                <a:solidFill>
                  <a:srgbClr val="FF0000"/>
                </a:solidFill>
                <a:latin typeface="Arial" charset="0"/>
              </a:rPr>
              <a:t>_______________________________________________________________________________________________________________________________________________________(Total for Question </a:t>
            </a:r>
            <a:r>
              <a:rPr lang="en-US" sz="2000" dirty="0" smtClean="0">
                <a:solidFill>
                  <a:srgbClr val="FF0000"/>
                </a:solidFill>
                <a:latin typeface="Arial" charset="0"/>
              </a:rPr>
              <a:t>7 </a:t>
            </a:r>
            <a:r>
              <a:rPr lang="en-US" sz="2000" dirty="0">
                <a:solidFill>
                  <a:srgbClr val="FF0000"/>
                </a:solidFill>
                <a:latin typeface="Arial" charset="0"/>
              </a:rPr>
              <a:t>= </a:t>
            </a:r>
            <a:r>
              <a:rPr lang="en-US" sz="2000" dirty="0" smtClean="0">
                <a:solidFill>
                  <a:srgbClr val="FF0000"/>
                </a:solidFill>
                <a:latin typeface="Arial" charset="0"/>
              </a:rPr>
              <a:t>6 </a:t>
            </a:r>
            <a:r>
              <a:rPr lang="en-US" sz="2000" dirty="0">
                <a:solidFill>
                  <a:srgbClr val="FF0000"/>
                </a:solidFill>
                <a:latin typeface="Arial" charset="0"/>
              </a:rPr>
              <a:t>marks)</a:t>
            </a:r>
          </a:p>
        </p:txBody>
      </p:sp>
      <p:sp>
        <p:nvSpPr>
          <p:cNvPr id="6" name="Title 1"/>
          <p:cNvSpPr>
            <a:spLocks noGrp="1"/>
          </p:cNvSpPr>
          <p:nvPr>
            <p:ph type="title"/>
          </p:nvPr>
        </p:nvSpPr>
        <p:spPr>
          <a:xfrm>
            <a:off x="35496" y="72008"/>
            <a:ext cx="7704856" cy="548680"/>
          </a:xfrm>
        </p:spPr>
        <p:txBody>
          <a:bodyPr>
            <a:noAutofit/>
          </a:bodyPr>
          <a:lstStyle/>
          <a:p>
            <a:r>
              <a:rPr lang="en-GB" sz="4000" dirty="0"/>
              <a:t>1</a:t>
            </a:r>
            <a:r>
              <a:rPr lang="en-GB" sz="4000" dirty="0" smtClean="0"/>
              <a:t> – Exam Questions – January 2014</a:t>
            </a:r>
            <a:endParaRPr lang="en-GB" sz="3600" dirty="0"/>
          </a:p>
        </p:txBody>
      </p:sp>
      <p:sp>
        <p:nvSpPr>
          <p:cNvPr id="4" name="TextBox 3">
            <a:hlinkClick r:id="rId3" action="ppaction://hlinkfile"/>
          </p:cNvPr>
          <p:cNvSpPr txBox="1"/>
          <p:nvPr/>
        </p:nvSpPr>
        <p:spPr>
          <a:xfrm>
            <a:off x="8316416" y="3534107"/>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918926984"/>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1 – Exam Questions – January 2014</a:t>
            </a:r>
            <a:endParaRPr lang="en-GB" sz="3600" dirty="0"/>
          </a:p>
        </p:txBody>
      </p:sp>
      <p:graphicFrame>
        <p:nvGraphicFramePr>
          <p:cNvPr id="4" name="Table 3"/>
          <p:cNvGraphicFramePr>
            <a:graphicFrameLocks noGrp="1"/>
          </p:cNvGraphicFramePr>
          <p:nvPr>
            <p:extLst>
              <p:ext uri="{D42A27DB-BD31-4B8C-83A1-F6EECF244321}">
                <p14:modId xmlns:p14="http://schemas.microsoft.com/office/powerpoint/2010/main" val="2441195386"/>
              </p:ext>
            </p:extLst>
          </p:nvPr>
        </p:nvGraphicFramePr>
        <p:xfrm>
          <a:off x="251520" y="1052736"/>
          <a:ext cx="8640960" cy="5669280"/>
        </p:xfrm>
        <a:graphic>
          <a:graphicData uri="http://schemas.openxmlformats.org/drawingml/2006/table">
            <a:tbl>
              <a:tblPr firstRow="1" bandRow="1">
                <a:tableStyleId>{5C22544A-7EE6-4342-B048-85BDC9FD1C3A}</a:tableStyleId>
              </a:tblPr>
              <a:tblGrid>
                <a:gridCol w="1008112"/>
                <a:gridCol w="6768752"/>
                <a:gridCol w="864096"/>
              </a:tblGrid>
              <a:tr h="370840">
                <a:tc>
                  <a:txBody>
                    <a:bodyPr/>
                    <a:lstStyle/>
                    <a:p>
                      <a:pPr algn="l"/>
                      <a:r>
                        <a:rPr lang="en-GB" sz="1400" dirty="0" smtClean="0">
                          <a:latin typeface="Arial" panose="020B0604020202020204" pitchFamily="34" charset="0"/>
                          <a:cs typeface="Arial" panose="020B0604020202020204" pitchFamily="34" charset="0"/>
                        </a:rPr>
                        <a:t>Question Number</a:t>
                      </a:r>
                      <a:endParaRPr lang="en-GB" sz="1400" dirty="0">
                        <a:latin typeface="Arial" panose="020B0604020202020204" pitchFamily="34" charset="0"/>
                        <a:cs typeface="Arial" panose="020B0604020202020204" pitchFamily="34" charset="0"/>
                      </a:endParaRPr>
                    </a:p>
                  </a:txBody>
                  <a:tcPr/>
                </a:tc>
                <a:tc>
                  <a:txBody>
                    <a:bodyPr/>
                    <a:lstStyle/>
                    <a:p>
                      <a:pPr algn="l"/>
                      <a:r>
                        <a:rPr lang="en-GB" sz="1400" b="1" dirty="0" smtClean="0">
                          <a:latin typeface="Arial" panose="020B0604020202020204" pitchFamily="34" charset="0"/>
                          <a:cs typeface="Arial" panose="020B0604020202020204" pitchFamily="34" charset="0"/>
                        </a:rPr>
                        <a:t>Question</a:t>
                      </a:r>
                      <a:endParaRPr lang="en-GB" sz="1400" b="1" dirty="0">
                        <a:latin typeface="Arial" panose="020B0604020202020204" pitchFamily="34" charset="0"/>
                        <a:cs typeface="Arial" panose="020B0604020202020204" pitchFamily="34" charset="0"/>
                      </a:endParaRPr>
                    </a:p>
                  </a:txBody>
                  <a:tcPr/>
                </a:tc>
                <a:tc>
                  <a:txBody>
                    <a:bodyPr/>
                    <a:lstStyle/>
                    <a:p>
                      <a:pPr algn="l"/>
                      <a:r>
                        <a:rPr lang="en-GB" sz="1400" dirty="0" smtClean="0">
                          <a:latin typeface="Arial" panose="020B0604020202020204" pitchFamily="34" charset="0"/>
                          <a:cs typeface="Arial" panose="020B0604020202020204" pitchFamily="34" charset="0"/>
                        </a:rPr>
                        <a:t>Marks</a:t>
                      </a:r>
                    </a:p>
                  </a:txBody>
                  <a:tcPr/>
                </a:tc>
              </a:tr>
              <a:tr h="370840">
                <a:tc>
                  <a:txBody>
                    <a:bodyPr/>
                    <a:lstStyle/>
                    <a:p>
                      <a:pPr algn="l"/>
                      <a:r>
                        <a:rPr lang="en-GB" sz="1800" dirty="0" smtClean="0">
                          <a:latin typeface="Arial" panose="020B0604020202020204" pitchFamily="34" charset="0"/>
                          <a:cs typeface="Arial" panose="020B0604020202020204" pitchFamily="34" charset="0"/>
                        </a:rPr>
                        <a:t>7</a:t>
                      </a:r>
                      <a:endParaRPr lang="en-GB" sz="1800" dirty="0">
                        <a:latin typeface="Arial" panose="020B0604020202020204" pitchFamily="34" charset="0"/>
                        <a:cs typeface="Arial" panose="020B0604020202020204" pitchFamily="34" charset="0"/>
                      </a:endParaRPr>
                    </a:p>
                  </a:txBody>
                  <a:tcPr/>
                </a:tc>
                <a:tc>
                  <a:txBody>
                    <a:bodyPr/>
                    <a:lstStyle/>
                    <a:p>
                      <a:r>
                        <a:rPr lang="en-US" sz="1800" b="0" i="0" u="none" strike="noStrike" baseline="0" dirty="0" smtClean="0">
                          <a:solidFill>
                            <a:srgbClr val="000000"/>
                          </a:solidFill>
                          <a:latin typeface="Arial" panose="020B0604020202020204" pitchFamily="34" charset="0"/>
                          <a:cs typeface="Arial" panose="020B0604020202020204" pitchFamily="34" charset="0"/>
                        </a:rPr>
                        <a:t>Analyse how current social trends might affect the marketing mix of Ryanair. 	</a:t>
                      </a:r>
                    </a:p>
                  </a:txBody>
                  <a:tcPr/>
                </a:tc>
                <a:tc>
                  <a:txBody>
                    <a:bodyPr/>
                    <a:lstStyle/>
                    <a:p>
                      <a:pPr algn="ctr"/>
                      <a:r>
                        <a:rPr lang="en-GB" sz="1800" dirty="0" smtClean="0">
                          <a:latin typeface="Arial" panose="020B0604020202020204" pitchFamily="34" charset="0"/>
                          <a:cs typeface="Arial" panose="020B0604020202020204" pitchFamily="34" charset="0"/>
                        </a:rPr>
                        <a:t>6 marks</a:t>
                      </a:r>
                    </a:p>
                  </a:txBody>
                  <a:tcPr/>
                </a:tc>
              </a:tr>
              <a:tr h="370840">
                <a:tc>
                  <a:txBody>
                    <a:bodyPr/>
                    <a:lstStyle/>
                    <a:p>
                      <a:pPr algn="l">
                        <a:spcBef>
                          <a:spcPts val="600"/>
                        </a:spcBef>
                      </a:pPr>
                      <a:endParaRPr lang="en-GB" sz="1800" dirty="0">
                        <a:latin typeface="Arial" panose="020B0604020202020204" pitchFamily="34" charset="0"/>
                        <a:cs typeface="Arial" panose="020B0604020202020204" pitchFamily="34" charset="0"/>
                      </a:endParaRPr>
                    </a:p>
                  </a:txBody>
                  <a:tcPr/>
                </a:tc>
                <a:tc>
                  <a:txBody>
                    <a:bodyPr/>
                    <a:lstStyle/>
                    <a:p>
                      <a:pPr algn="ctr">
                        <a:spcAft>
                          <a:spcPts val="600"/>
                        </a:spcAft>
                      </a:pPr>
                      <a:r>
                        <a:rPr lang="en-US" sz="1800" b="1" i="0" u="none" strike="noStrike" baseline="0" dirty="0" smtClean="0">
                          <a:solidFill>
                            <a:srgbClr val="000000"/>
                          </a:solidFill>
                          <a:latin typeface="Arial" panose="020B0604020202020204" pitchFamily="34" charset="0"/>
                          <a:cs typeface="Arial" panose="020B0604020202020204" pitchFamily="34" charset="0"/>
                        </a:rPr>
                        <a:t>(Knowledge 2, Application 2, Analysis 2) </a:t>
                      </a:r>
                      <a:endParaRPr lang="en-US" sz="1800" b="0" i="0" u="none" strike="noStrike" baseline="0" dirty="0" smtClean="0">
                        <a:solidFill>
                          <a:srgbClr val="000000"/>
                        </a:solidFill>
                        <a:latin typeface="Arial" panose="020B0604020202020204" pitchFamily="34" charset="0"/>
                        <a:cs typeface="Arial" panose="020B0604020202020204" pitchFamily="34" charset="0"/>
                      </a:endParaRPr>
                    </a:p>
                    <a:p>
                      <a:pPr>
                        <a:spcAft>
                          <a:spcPts val="600"/>
                        </a:spcAft>
                      </a:pPr>
                      <a:r>
                        <a:rPr lang="en-US" sz="1800" b="1" i="0" u="none" strike="noStrike" baseline="0" dirty="0" smtClean="0">
                          <a:solidFill>
                            <a:srgbClr val="000000"/>
                          </a:solidFill>
                          <a:latin typeface="Arial" panose="020B0604020202020204" pitchFamily="34" charset="0"/>
                          <a:cs typeface="Arial" panose="020B0604020202020204" pitchFamily="34" charset="0"/>
                        </a:rPr>
                        <a:t>Knowledge/understanding/: </a:t>
                      </a:r>
                      <a:r>
                        <a:rPr lang="en-US" sz="1800" b="0" i="0" u="none" strike="noStrike" baseline="0" dirty="0" smtClean="0">
                          <a:solidFill>
                            <a:srgbClr val="000000"/>
                          </a:solidFill>
                          <a:latin typeface="Arial" panose="020B0604020202020204" pitchFamily="34" charset="0"/>
                          <a:cs typeface="Arial" panose="020B0604020202020204" pitchFamily="34" charset="0"/>
                        </a:rPr>
                        <a:t>up to 2 marks for defining marketing mix e.g. elements of a firms marketing strategy that are used to make their products attractive </a:t>
                      </a:r>
                      <a:r>
                        <a:rPr lang="en-US" sz="1800" b="1" i="0" u="none" strike="noStrike" baseline="0" dirty="0" smtClean="0">
                          <a:solidFill>
                            <a:srgbClr val="000000"/>
                          </a:solidFill>
                          <a:latin typeface="Arial" panose="020B0604020202020204" pitchFamily="34" charset="0"/>
                          <a:cs typeface="Arial" panose="020B0604020202020204" pitchFamily="34" charset="0"/>
                        </a:rPr>
                        <a:t>(1 mark) </a:t>
                      </a:r>
                      <a:r>
                        <a:rPr lang="en-US" sz="1800" b="0" i="0" u="none" strike="noStrike" baseline="0" dirty="0" smtClean="0">
                          <a:solidFill>
                            <a:srgbClr val="000000"/>
                          </a:solidFill>
                          <a:latin typeface="Arial" panose="020B0604020202020204" pitchFamily="34" charset="0"/>
                          <a:cs typeface="Arial" panose="020B0604020202020204" pitchFamily="34" charset="0"/>
                        </a:rPr>
                        <a:t>/often known as the 4Ps </a:t>
                      </a:r>
                      <a:r>
                        <a:rPr lang="en-US" sz="1800" b="1" i="0" u="none" strike="noStrike" baseline="0" dirty="0" smtClean="0">
                          <a:solidFill>
                            <a:srgbClr val="000000"/>
                          </a:solidFill>
                          <a:latin typeface="Arial" panose="020B0604020202020204" pitchFamily="34" charset="0"/>
                          <a:cs typeface="Arial" panose="020B0604020202020204" pitchFamily="34" charset="0"/>
                        </a:rPr>
                        <a:t>(1 mark)</a:t>
                      </a:r>
                      <a:r>
                        <a:rPr lang="en-US" sz="1800" b="0" i="0" u="none" strike="noStrike" baseline="0" dirty="0" smtClean="0">
                          <a:solidFill>
                            <a:srgbClr val="000000"/>
                          </a:solidFill>
                          <a:latin typeface="Arial" panose="020B0604020202020204" pitchFamily="34" charset="0"/>
                          <a:cs typeface="Arial" panose="020B0604020202020204" pitchFamily="34" charset="0"/>
                        </a:rPr>
                        <a:t>, </a:t>
                      </a:r>
                      <a:r>
                        <a:rPr lang="en-US" sz="1800" b="1" i="0" u="none" strike="noStrike" baseline="0" dirty="0" smtClean="0">
                          <a:solidFill>
                            <a:srgbClr val="000000"/>
                          </a:solidFill>
                          <a:latin typeface="Arial" panose="020B0604020202020204" pitchFamily="34" charset="0"/>
                          <a:cs typeface="Arial" panose="020B0604020202020204" pitchFamily="34" charset="0"/>
                        </a:rPr>
                        <a:t>OR </a:t>
                      </a:r>
                      <a:r>
                        <a:rPr lang="en-US" sz="1800" b="0" i="0" u="none" strike="noStrike" baseline="0" dirty="0" smtClean="0">
                          <a:solidFill>
                            <a:srgbClr val="000000"/>
                          </a:solidFill>
                          <a:latin typeface="Arial" panose="020B0604020202020204" pitchFamily="34" charset="0"/>
                          <a:cs typeface="Arial" panose="020B0604020202020204" pitchFamily="34" charset="0"/>
                        </a:rPr>
                        <a:t>giving an examples of social trends e.g. concern for the environment </a:t>
                      </a:r>
                      <a:r>
                        <a:rPr lang="en-US" sz="1800" b="1" i="0" u="none" strike="noStrike" baseline="0" dirty="0" smtClean="0">
                          <a:solidFill>
                            <a:srgbClr val="000000"/>
                          </a:solidFill>
                          <a:latin typeface="Arial" panose="020B0604020202020204" pitchFamily="34" charset="0"/>
                          <a:cs typeface="Arial" panose="020B0604020202020204" pitchFamily="34" charset="0"/>
                        </a:rPr>
                        <a:t>(1 mark)</a:t>
                      </a:r>
                      <a:r>
                        <a:rPr lang="en-US" sz="1800" b="0" i="0" u="none" strike="noStrike" baseline="0" dirty="0" smtClean="0">
                          <a:solidFill>
                            <a:srgbClr val="000000"/>
                          </a:solidFill>
                          <a:latin typeface="Arial" panose="020B0604020202020204" pitchFamily="34" charset="0"/>
                          <a:cs typeface="Arial" panose="020B0604020202020204" pitchFamily="34" charset="0"/>
                        </a:rPr>
                        <a:t>, online sales</a:t>
                      </a:r>
                      <a:r>
                        <a:rPr lang="en-US" sz="1800" b="1" i="0" u="none" strike="noStrike" baseline="0" dirty="0" smtClean="0">
                          <a:solidFill>
                            <a:srgbClr val="000000"/>
                          </a:solidFill>
                          <a:latin typeface="Arial" panose="020B0604020202020204" pitchFamily="34" charset="0"/>
                          <a:cs typeface="Arial" panose="020B0604020202020204" pitchFamily="34" charset="0"/>
                        </a:rPr>
                        <a:t>(1 mark) </a:t>
                      </a:r>
                      <a:endParaRPr lang="en-US" sz="1800" b="0" i="0" u="none" strike="noStrike" baseline="0" dirty="0" smtClean="0">
                        <a:solidFill>
                          <a:srgbClr val="000000"/>
                        </a:solidFill>
                        <a:latin typeface="Arial" panose="020B0604020202020204" pitchFamily="34" charset="0"/>
                        <a:cs typeface="Arial" panose="020B0604020202020204" pitchFamily="34" charset="0"/>
                      </a:endParaRPr>
                    </a:p>
                    <a:p>
                      <a:pPr>
                        <a:spcAft>
                          <a:spcPts val="600"/>
                        </a:spcAft>
                      </a:pPr>
                      <a:r>
                        <a:rPr lang="en-US" sz="1800" b="1" i="0" u="none" strike="noStrike" baseline="0" dirty="0" smtClean="0">
                          <a:solidFill>
                            <a:srgbClr val="000000"/>
                          </a:solidFill>
                          <a:latin typeface="Arial" panose="020B0604020202020204" pitchFamily="34" charset="0"/>
                          <a:cs typeface="Arial" panose="020B0604020202020204" pitchFamily="34" charset="0"/>
                        </a:rPr>
                        <a:t>Application: </a:t>
                      </a:r>
                      <a:r>
                        <a:rPr lang="en-US" sz="1800" b="0" i="0" u="none" strike="noStrike" baseline="0" dirty="0" smtClean="0">
                          <a:solidFill>
                            <a:srgbClr val="000000"/>
                          </a:solidFill>
                          <a:latin typeface="Arial" panose="020B0604020202020204" pitchFamily="34" charset="0"/>
                          <a:cs typeface="Arial" panose="020B0604020202020204" pitchFamily="34" charset="0"/>
                        </a:rPr>
                        <a:t>up to 2 marks for </a:t>
                      </a:r>
                      <a:r>
                        <a:rPr lang="en-US" sz="1800" b="0" i="0" u="none" strike="noStrike" baseline="0" dirty="0" err="1" smtClean="0">
                          <a:solidFill>
                            <a:srgbClr val="000000"/>
                          </a:solidFill>
                          <a:latin typeface="Arial" panose="020B0604020202020204" pitchFamily="34" charset="0"/>
                          <a:cs typeface="Arial" panose="020B0604020202020204" pitchFamily="34" charset="0"/>
                        </a:rPr>
                        <a:t>contextualised</a:t>
                      </a:r>
                      <a:r>
                        <a:rPr lang="en-US" sz="1800" b="0" i="0" u="none" strike="noStrike" baseline="0" dirty="0" smtClean="0">
                          <a:solidFill>
                            <a:srgbClr val="000000"/>
                          </a:solidFill>
                          <a:latin typeface="Arial" panose="020B0604020202020204" pitchFamily="34" charset="0"/>
                          <a:cs typeface="Arial" panose="020B0604020202020204" pitchFamily="34" charset="0"/>
                        </a:rPr>
                        <a:t> answers demonstrating the impact of social trends on Ryanair and its marketing mix e.g. growing concern for the environment </a:t>
                      </a:r>
                    </a:p>
                    <a:p>
                      <a:pPr>
                        <a:spcAft>
                          <a:spcPts val="600"/>
                        </a:spcAft>
                      </a:pPr>
                      <a:r>
                        <a:rPr lang="en-US" sz="1800" b="1" i="0" u="none" strike="noStrike" baseline="0" dirty="0" smtClean="0">
                          <a:solidFill>
                            <a:srgbClr val="000000"/>
                          </a:solidFill>
                          <a:latin typeface="Arial" panose="020B0604020202020204" pitchFamily="34" charset="0"/>
                          <a:cs typeface="Arial" panose="020B0604020202020204" pitchFamily="34" charset="0"/>
                        </a:rPr>
                        <a:t>(1 mark), </a:t>
                      </a:r>
                      <a:r>
                        <a:rPr lang="en-US" sz="1800" b="0" i="0" u="none" strike="noStrike" baseline="0" dirty="0" smtClean="0">
                          <a:solidFill>
                            <a:srgbClr val="000000"/>
                          </a:solidFill>
                          <a:latin typeface="Arial" panose="020B0604020202020204" pitchFamily="34" charset="0"/>
                          <a:cs typeface="Arial" panose="020B0604020202020204" pitchFamily="34" charset="0"/>
                        </a:rPr>
                        <a:t>increasing level of online purchases </a:t>
                      </a:r>
                      <a:r>
                        <a:rPr lang="en-US" sz="1800" b="1" i="0" u="none" strike="noStrike" baseline="0" dirty="0" smtClean="0">
                          <a:solidFill>
                            <a:srgbClr val="000000"/>
                          </a:solidFill>
                          <a:latin typeface="Arial" panose="020B0604020202020204" pitchFamily="34" charset="0"/>
                          <a:cs typeface="Arial" panose="020B0604020202020204" pitchFamily="34" charset="0"/>
                        </a:rPr>
                        <a:t>(1 mark) </a:t>
                      </a:r>
                      <a:endParaRPr lang="en-US" sz="1800" b="0" i="0" u="none" strike="noStrike" baseline="0" dirty="0" smtClean="0">
                        <a:solidFill>
                          <a:srgbClr val="000000"/>
                        </a:solidFill>
                        <a:latin typeface="Arial" panose="020B0604020202020204" pitchFamily="34" charset="0"/>
                        <a:cs typeface="Arial" panose="020B0604020202020204" pitchFamily="34" charset="0"/>
                      </a:endParaRPr>
                    </a:p>
                    <a:p>
                      <a:pPr>
                        <a:spcAft>
                          <a:spcPts val="600"/>
                        </a:spcAft>
                      </a:pPr>
                      <a:r>
                        <a:rPr lang="en-US" sz="1800" b="1" i="0" u="none" strike="noStrike" baseline="0" dirty="0" smtClean="0">
                          <a:solidFill>
                            <a:srgbClr val="000000"/>
                          </a:solidFill>
                          <a:latin typeface="Arial" panose="020B0604020202020204" pitchFamily="34" charset="0"/>
                          <a:cs typeface="Arial" panose="020B0604020202020204" pitchFamily="34" charset="0"/>
                        </a:rPr>
                        <a:t>Analysis: </a:t>
                      </a:r>
                      <a:r>
                        <a:rPr lang="en-US" sz="1800" b="0" i="0" u="none" strike="noStrike" baseline="0" dirty="0" smtClean="0">
                          <a:solidFill>
                            <a:srgbClr val="000000"/>
                          </a:solidFill>
                          <a:latin typeface="Arial" panose="020B0604020202020204" pitchFamily="34" charset="0"/>
                          <a:cs typeface="Arial" panose="020B0604020202020204" pitchFamily="34" charset="0"/>
                        </a:rPr>
                        <a:t>up to 2 marks for giving a reason/cause/consequence e.g. Ryanair are promoting their status as Europe’s greenest airline in order to increase sales </a:t>
                      </a:r>
                      <a:r>
                        <a:rPr lang="en-US" sz="1800" b="1" i="0" u="none" strike="noStrike" baseline="0" dirty="0" smtClean="0">
                          <a:solidFill>
                            <a:srgbClr val="000000"/>
                          </a:solidFill>
                          <a:latin typeface="Arial" panose="020B0604020202020204" pitchFamily="34" charset="0"/>
                          <a:cs typeface="Arial" panose="020B0604020202020204" pitchFamily="34" charset="0"/>
                        </a:rPr>
                        <a:t>(1 mark) </a:t>
                      </a:r>
                      <a:r>
                        <a:rPr lang="en-US" sz="1800" b="0" i="0" u="none" strike="noStrike" baseline="0" dirty="0" smtClean="0">
                          <a:solidFill>
                            <a:srgbClr val="000000"/>
                          </a:solidFill>
                          <a:latin typeface="Arial" panose="020B0604020202020204" pitchFamily="34" charset="0"/>
                          <a:cs typeface="Arial" panose="020B0604020202020204" pitchFamily="34" charset="0"/>
                        </a:rPr>
                        <a:t>Ryanair have kept pace with the growing rate of online sales to the extent that now 98% of purchases are booked through their website </a:t>
                      </a:r>
                      <a:r>
                        <a:rPr lang="en-US" sz="1800" b="1" i="0" u="none" strike="noStrike" baseline="0" dirty="0" smtClean="0">
                          <a:solidFill>
                            <a:srgbClr val="000000"/>
                          </a:solidFill>
                          <a:latin typeface="Arial" panose="020B0604020202020204" pitchFamily="34" charset="0"/>
                          <a:cs typeface="Arial" panose="020B0604020202020204" pitchFamily="34" charset="0"/>
                        </a:rPr>
                        <a:t>(1 mark) </a:t>
                      </a:r>
                      <a:endParaRPr lang="en-US" sz="1800" b="0" i="0" u="none" strike="noStrike" baseline="0" dirty="0" smtClean="0">
                        <a:solidFill>
                          <a:srgbClr val="000000"/>
                        </a:solidFill>
                        <a:latin typeface="Arial" panose="020B0604020202020204" pitchFamily="34" charset="0"/>
                        <a:cs typeface="Arial" panose="020B0604020202020204" pitchFamily="34" charset="0"/>
                      </a:endParaRPr>
                    </a:p>
                  </a:txBody>
                  <a:tcPr/>
                </a:tc>
                <a:tc>
                  <a:txBody>
                    <a:bodyPr/>
                    <a:lstStyle/>
                    <a:p>
                      <a:pPr algn="ctr"/>
                      <a:endParaRPr lang="en-GB" sz="1800" dirty="0" smtClean="0">
                        <a:latin typeface="Arial" panose="020B0604020202020204" pitchFamily="34" charset="0"/>
                        <a:cs typeface="Arial" panose="020B0604020202020204" pitchFamily="34" charset="0"/>
                      </a:endParaRPr>
                    </a:p>
                    <a:p>
                      <a:pPr algn="ctr"/>
                      <a:r>
                        <a:rPr lang="en-GB" sz="1800" dirty="0" smtClean="0">
                          <a:latin typeface="Arial" panose="020B0604020202020204" pitchFamily="34" charset="0"/>
                          <a:cs typeface="Arial" panose="020B0604020202020204" pitchFamily="34" charset="0"/>
                        </a:rPr>
                        <a:t>1-2 mark</a:t>
                      </a: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r>
                        <a:rPr lang="en-GB" sz="1800" dirty="0" smtClean="0">
                          <a:latin typeface="Arial" panose="020B0604020202020204" pitchFamily="34" charset="0"/>
                          <a:cs typeface="Arial" panose="020B0604020202020204" pitchFamily="34" charset="0"/>
                        </a:rPr>
                        <a:t>1</a:t>
                      </a:r>
                      <a:r>
                        <a:rPr lang="en-GB" sz="1800" baseline="0" dirty="0" smtClean="0">
                          <a:latin typeface="Arial" panose="020B0604020202020204" pitchFamily="34" charset="0"/>
                          <a:cs typeface="Arial" panose="020B0604020202020204" pitchFamily="34" charset="0"/>
                        </a:rPr>
                        <a:t>-2 </a:t>
                      </a:r>
                      <a:r>
                        <a:rPr lang="en-GB" sz="1800" dirty="0" smtClean="0">
                          <a:latin typeface="Arial" panose="020B0604020202020204" pitchFamily="34" charset="0"/>
                          <a:cs typeface="Arial" panose="020B0604020202020204" pitchFamily="34" charset="0"/>
                        </a:rPr>
                        <a:t>mark</a:t>
                      </a: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endParaRPr lang="en-GB" sz="1800" dirty="0" smtClean="0">
                        <a:latin typeface="Arial" panose="020B0604020202020204" pitchFamily="34" charset="0"/>
                        <a:cs typeface="Arial" panose="020B0604020202020204" pitchFamily="34" charset="0"/>
                      </a:endParaRPr>
                    </a:p>
                    <a:p>
                      <a:pPr algn="ctr"/>
                      <a:r>
                        <a:rPr lang="en-GB" sz="1800" dirty="0" smtClean="0">
                          <a:latin typeface="Arial" panose="020B0604020202020204" pitchFamily="34" charset="0"/>
                          <a:cs typeface="Arial" panose="020B0604020202020204" pitchFamily="34" charset="0"/>
                        </a:rPr>
                        <a:t>1</a:t>
                      </a:r>
                      <a:r>
                        <a:rPr lang="en-GB" sz="1800" baseline="0" dirty="0" smtClean="0">
                          <a:latin typeface="Arial" panose="020B0604020202020204" pitchFamily="34" charset="0"/>
                          <a:cs typeface="Arial" panose="020B0604020202020204" pitchFamily="34" charset="0"/>
                        </a:rPr>
                        <a:t>-2 </a:t>
                      </a:r>
                      <a:r>
                        <a:rPr lang="en-GB" sz="1800" dirty="0" smtClean="0">
                          <a:latin typeface="Arial" panose="020B0604020202020204" pitchFamily="34" charset="0"/>
                          <a:cs typeface="Arial" panose="020B0604020202020204" pitchFamily="34" charset="0"/>
                        </a:rPr>
                        <a:t>marks</a:t>
                      </a:r>
                    </a:p>
                    <a:p>
                      <a:pPr algn="ctr"/>
                      <a:endParaRPr lang="en-GB" sz="1800" dirty="0" smtClean="0">
                        <a:latin typeface="Arial" panose="020B0604020202020204" pitchFamily="34" charset="0"/>
                        <a:cs typeface="Arial" panose="020B0604020202020204" pitchFamily="34" charset="0"/>
                      </a:endParaRPr>
                    </a:p>
                  </a:txBody>
                  <a:tcPr/>
                </a:tc>
              </a:tr>
            </a:tbl>
          </a:graphicData>
        </a:graphic>
      </p:graphicFrame>
      <p:sp>
        <p:nvSpPr>
          <p:cNvPr id="5" name="TextBox 4">
            <a:hlinkClick r:id="rId3" action="ppaction://hlinkfile"/>
          </p:cNvPr>
          <p:cNvSpPr txBox="1"/>
          <p:nvPr/>
        </p:nvSpPr>
        <p:spPr>
          <a:xfrm>
            <a:off x="8172400" y="3174067"/>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10808099"/>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32453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As you progress through your course you will do lots of work with your teachers on how to approach </a:t>
            </a:r>
            <a:r>
              <a:rPr lang="en-US" sz="1700" dirty="0" smtClean="0"/>
              <a:t>exam questions</a:t>
            </a:r>
            <a:r>
              <a:rPr lang="en-US" sz="1700" dirty="0"/>
              <a:t>. Here are just a couple of general tips to help you out:</a:t>
            </a:r>
          </a:p>
          <a:p>
            <a:pPr marL="457200" indent="-457200">
              <a:buClr>
                <a:schemeClr val="accent6">
                  <a:lumMod val="50000"/>
                </a:schemeClr>
              </a:buClr>
              <a:buFont typeface="+mj-lt"/>
              <a:buAutoNum type="arabicPeriod"/>
            </a:pPr>
            <a:r>
              <a:rPr lang="en-US" sz="1700" dirty="0" smtClean="0"/>
              <a:t>When </a:t>
            </a:r>
            <a:r>
              <a:rPr lang="en-US" sz="1700" dirty="0"/>
              <a:t>you read a question, look for </a:t>
            </a:r>
            <a:r>
              <a:rPr lang="en-US" sz="1700" b="1" dirty="0"/>
              <a:t>three things: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command word.</a:t>
            </a:r>
            <a:r>
              <a:rPr lang="en-US" sz="1700" dirty="0"/>
              <a:t> This tells you to ‘describe’, ‘analyse’, ‘assess’ etc. It is important because </a:t>
            </a:r>
            <a:r>
              <a:rPr lang="en-US" sz="1700" dirty="0" smtClean="0"/>
              <a:t>it lets </a:t>
            </a:r>
            <a:r>
              <a:rPr lang="en-US" sz="1700" dirty="0"/>
              <a:t>you know which skills and assessment objectives are being assessed in your answer. Make </a:t>
            </a:r>
            <a:r>
              <a:rPr lang="en-US" sz="1700" dirty="0" smtClean="0"/>
              <a:t>sure you </a:t>
            </a:r>
            <a:r>
              <a:rPr lang="en-US" sz="1700" dirty="0"/>
              <a:t>know what each command word is asking for.</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number of marks</a:t>
            </a:r>
            <a:r>
              <a:rPr lang="en-US" sz="1700" dirty="0">
                <a:solidFill>
                  <a:srgbClr val="FF0000"/>
                </a:solidFill>
              </a:rPr>
              <a:t> </a:t>
            </a:r>
            <a:r>
              <a:rPr lang="en-US" sz="1700" dirty="0"/>
              <a:t>given. This gives you information about how to answer the question </a:t>
            </a:r>
            <a:r>
              <a:rPr lang="en-US" sz="1700" dirty="0" smtClean="0"/>
              <a:t>because you </a:t>
            </a:r>
            <a:r>
              <a:rPr lang="en-US" sz="1700" dirty="0"/>
              <a:t>can see whether marks are given for each skill demonstrated (with low-mark answers) or for </a:t>
            </a:r>
            <a:r>
              <a:rPr lang="en-US" sz="1700" dirty="0" smtClean="0"/>
              <a:t>the level </a:t>
            </a:r>
            <a:r>
              <a:rPr lang="en-US" sz="1700" dirty="0"/>
              <a:t>of response (higher mark answers). Understanding how to gain marks means that you can </a:t>
            </a:r>
            <a:r>
              <a:rPr lang="en-US" sz="1700" dirty="0" smtClean="0"/>
              <a:t>self-check your </a:t>
            </a:r>
            <a:r>
              <a:rPr lang="en-US" sz="1700" dirty="0"/>
              <a:t>answers to see whether you have given the examiner what they need in order to </a:t>
            </a:r>
            <a:r>
              <a:rPr lang="en-US" sz="1700" dirty="0" smtClean="0"/>
              <a:t>award you </a:t>
            </a:r>
            <a:r>
              <a:rPr lang="en-US" sz="1700" dirty="0"/>
              <a:t>full marks.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relevant theory</a:t>
            </a:r>
            <a:r>
              <a:rPr lang="en-US" sz="1700" b="1" dirty="0"/>
              <a:t>.</a:t>
            </a:r>
            <a:r>
              <a:rPr lang="en-US" sz="1700" dirty="0"/>
              <a:t> Each question is testing your understanding of a piece of theory from </a:t>
            </a:r>
            <a:r>
              <a:rPr lang="en-US" sz="1700" dirty="0" smtClean="0"/>
              <a:t>the unit </a:t>
            </a:r>
            <a:r>
              <a:rPr lang="en-US" sz="1700" dirty="0"/>
              <a:t>specification. You may have to apply this to a specific context, but before this you need to </a:t>
            </a:r>
            <a:r>
              <a:rPr lang="en-US" sz="1700" dirty="0" smtClean="0"/>
              <a:t>be clear </a:t>
            </a:r>
            <a:r>
              <a:rPr lang="en-US" sz="1700" dirty="0"/>
              <a:t>on what the theory is. In this book the questions all relate to the chapter they are in, so this </a:t>
            </a:r>
            <a:r>
              <a:rPr lang="en-US" sz="1700" dirty="0" smtClean="0"/>
              <a:t>is pretty </a:t>
            </a:r>
            <a:r>
              <a:rPr lang="en-US" sz="1700" dirty="0"/>
              <a:t>easy, but get in the habit now of thinking about the key pieces of theory before you start </a:t>
            </a:r>
            <a:r>
              <a:rPr lang="en-US" sz="1700" dirty="0" smtClean="0"/>
              <a:t>to write </a:t>
            </a:r>
            <a:r>
              <a:rPr lang="en-US" sz="1700" dirty="0"/>
              <a:t>your answers.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468325192"/>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1374735"/>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2000" b="1" dirty="0">
                <a:solidFill>
                  <a:srgbClr val="1F497D"/>
                </a:solidFill>
                <a:latin typeface="Arial" charset="0"/>
              </a:rPr>
              <a:t>Evidence A IKEA – A Global Furniture Brand</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000" dirty="0">
                <a:solidFill>
                  <a:srgbClr val="1F497D"/>
                </a:solidFill>
                <a:latin typeface="Arial" charset="0"/>
              </a:rPr>
              <a:t>IKEA, the world’s largest furniture retailer, designs and sells ready to assemble furniture. For example, beds, chairs and desks. Its stores feature restaurants and food departments. </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 – Exam Questions – June 2014</a:t>
            </a:r>
            <a:endParaRPr lang="en-GB" sz="3600" dirty="0"/>
          </a:p>
        </p:txBody>
      </p:sp>
      <p:pic>
        <p:nvPicPr>
          <p:cNvPr id="3" name="Picture 2"/>
          <p:cNvPicPr>
            <a:picLocks noChangeAspect="1"/>
          </p:cNvPicPr>
          <p:nvPr/>
        </p:nvPicPr>
        <p:blipFill rotWithShape="1">
          <a:blip r:embed="rId3"/>
          <a:srcRect l="10152" t="16532" r="8493" b="11610"/>
          <a:stretch/>
        </p:blipFill>
        <p:spPr>
          <a:xfrm>
            <a:off x="297969" y="2420888"/>
            <a:ext cx="8522503" cy="4232263"/>
          </a:xfrm>
          <a:prstGeom prst="rect">
            <a:avLst/>
          </a:prstGeom>
        </p:spPr>
      </p:pic>
      <p:sp>
        <p:nvSpPr>
          <p:cNvPr id="5" name="TextBox 4">
            <a:hlinkClick r:id="rId4" action="ppaction://hlinkfile"/>
          </p:cNvPr>
          <p:cNvSpPr txBox="1"/>
          <p:nvPr/>
        </p:nvSpPr>
        <p:spPr>
          <a:xfrm>
            <a:off x="8316416" y="2742019"/>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38575145"/>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852884"/>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1850" b="1" dirty="0">
                <a:solidFill>
                  <a:srgbClr val="1F497D"/>
                </a:solidFill>
                <a:latin typeface="Arial" charset="0"/>
              </a:rPr>
              <a:t>Evidence B IKEA’s vision and business idea</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“To create a better everyday life for many people”, this is the IKEA vision. Our business idea is to offer a wide range of well-designed, functional home furnishing products at prices so low that as many people as possible will be able to afford them.</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For us, good design is the right combination of form, function, quality, sustainability and a low price. Our designers have to find the right balance of these elements.</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It’s a unique challenge that keeps us innovative. What makes us unique is that our suppliers play a very important role. Early in the design phase, our designers work with teams of technicians, manufacturers and specialists – often on the factory floor.</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We work hard to achieve quality at affordable prices through </a:t>
            </a:r>
            <a:r>
              <a:rPr lang="en-US" sz="1850" dirty="0" err="1">
                <a:solidFill>
                  <a:srgbClr val="1F497D"/>
                </a:solidFill>
                <a:latin typeface="Arial" charset="0"/>
              </a:rPr>
              <a:t>maximising</a:t>
            </a:r>
            <a:r>
              <a:rPr lang="en-US" sz="1850" dirty="0">
                <a:solidFill>
                  <a:srgbClr val="1F497D"/>
                </a:solidFill>
                <a:latin typeface="Arial" charset="0"/>
              </a:rPr>
              <a:t> value. We build long-term supplier relationships and invest in highly automated production to produce large volumes. We ensure that high volumes of IKEA products are available to customers in perfect condition, at the right time and at minimum cost. This is a challenge that requires detailed planning and flexibility. Our objective is to increase sales and focus on growth in Asia and Australia.</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 – Exam Questions – June 2014</a:t>
            </a:r>
            <a:endParaRPr lang="en-GB" sz="3600" dirty="0"/>
          </a:p>
        </p:txBody>
      </p:sp>
      <p:sp>
        <p:nvSpPr>
          <p:cNvPr id="4" name="TextBox 3">
            <a:hlinkClick r:id="rId3" action="ppaction://hlinkfile"/>
          </p:cNvPr>
          <p:cNvSpPr txBox="1"/>
          <p:nvPr/>
        </p:nvSpPr>
        <p:spPr>
          <a:xfrm>
            <a:off x="8316416" y="4758243"/>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656238640"/>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713359"/>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1660" b="1" dirty="0">
                <a:solidFill>
                  <a:srgbClr val="1F497D"/>
                </a:solidFill>
                <a:latin typeface="Arial" charset="0"/>
              </a:rPr>
              <a:t>Evidence C A little bit of Sweden in the UK</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660" dirty="0">
                <a:solidFill>
                  <a:srgbClr val="1F497D"/>
                </a:solidFill>
                <a:latin typeface="Arial" charset="0"/>
              </a:rPr>
              <a:t>Cathy Donnelly, IKEA’s Human Resources (HR) Operations Manager in the UK, says health and well-being for staff is key to IKEA’s success. Company policy is to have a 50/50 male female split in senior management. Three of the five members of IKEA UK’s top management team are women.</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660" dirty="0">
                <a:solidFill>
                  <a:srgbClr val="1F497D"/>
                </a:solidFill>
                <a:latin typeface="Arial" charset="0"/>
              </a:rPr>
              <a:t>IKEA has a </a:t>
            </a:r>
            <a:r>
              <a:rPr lang="en-US" sz="1660" dirty="0" err="1">
                <a:solidFill>
                  <a:srgbClr val="1F497D"/>
                </a:solidFill>
                <a:latin typeface="Arial" charset="0"/>
              </a:rPr>
              <a:t>decentralised</a:t>
            </a:r>
            <a:r>
              <a:rPr lang="en-US" sz="1660" dirty="0">
                <a:solidFill>
                  <a:srgbClr val="1F497D"/>
                </a:solidFill>
                <a:latin typeface="Arial" charset="0"/>
              </a:rPr>
              <a:t> organisational structure operating throughout all of its stores worldwide. Many employees work part time or have other forms of flexible working. In one store two HR Managers job share. Staff can work set </a:t>
            </a:r>
            <a:r>
              <a:rPr lang="en-US" sz="1660" dirty="0" err="1">
                <a:solidFill>
                  <a:srgbClr val="1F497D"/>
                </a:solidFill>
                <a:latin typeface="Arial" charset="0"/>
              </a:rPr>
              <a:t>rotas</a:t>
            </a:r>
            <a:r>
              <a:rPr lang="en-US" sz="1660" dirty="0">
                <a:solidFill>
                  <a:srgbClr val="1F497D"/>
                </a:solidFill>
                <a:latin typeface="Arial" charset="0"/>
              </a:rPr>
              <a:t> so they can drop their children at school and work later or earlier shifts.</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660" dirty="0">
                <a:solidFill>
                  <a:srgbClr val="1F497D"/>
                </a:solidFill>
                <a:latin typeface="Arial" charset="0"/>
              </a:rPr>
              <a:t>“As long as it works for the business, employees have the freedom to work flexibly,” says Cathy. One store manager in Manchester works flexible hours. “Her line manager is not interested in whether she starts at nine or 10 but in the store’s performance.”</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660" dirty="0">
                <a:solidFill>
                  <a:srgbClr val="1F497D"/>
                </a:solidFill>
                <a:latin typeface="Arial" charset="0"/>
              </a:rPr>
              <a:t>IKEA stores often have long opening hours so flexible working fits well into this. IKEA has contracts where people work longer hours in busy periods such as September when the new catalogue is launched. They can then work fewer hours in less busy periods. This may allow them to spend more quality time with the family.</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660" dirty="0">
                <a:solidFill>
                  <a:srgbClr val="1F497D"/>
                </a:solidFill>
                <a:latin typeface="Arial" charset="0"/>
              </a:rPr>
              <a:t>“We are keen to support women after maternity leave. The average IKEA customer is a 35-year-old female living with children. We need to have like-minded people working in our organisation and meeting these customers. It makes sense to attract and retain them.”</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 – Exam Questions – June 2014</a:t>
            </a:r>
            <a:endParaRPr lang="en-GB" sz="3600" dirty="0"/>
          </a:p>
        </p:txBody>
      </p:sp>
      <p:sp>
        <p:nvSpPr>
          <p:cNvPr id="4" name="TextBox 3">
            <a:hlinkClick r:id="rId3" action="ppaction://hlinkfile"/>
          </p:cNvPr>
          <p:cNvSpPr txBox="1"/>
          <p:nvPr/>
        </p:nvSpPr>
        <p:spPr>
          <a:xfrm>
            <a:off x="8316416" y="3750131"/>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760288035"/>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347788"/>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1660" b="1" dirty="0">
                <a:solidFill>
                  <a:srgbClr val="1F497D"/>
                </a:solidFill>
                <a:latin typeface="Arial" charset="0"/>
              </a:rPr>
              <a:t>Evidence D Selected IKEA products</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 – Exam Questions – June 2014</a:t>
            </a:r>
            <a:endParaRPr lang="en-GB" sz="3600" dirty="0"/>
          </a:p>
        </p:txBody>
      </p:sp>
      <p:sp>
        <p:nvSpPr>
          <p:cNvPr id="3" name="Rectangle 2"/>
          <p:cNvSpPr/>
          <p:nvPr/>
        </p:nvSpPr>
        <p:spPr>
          <a:xfrm>
            <a:off x="265135" y="3290501"/>
            <a:ext cx="4253113" cy="646331"/>
          </a:xfrm>
          <a:prstGeom prst="rect">
            <a:avLst/>
          </a:prstGeom>
        </p:spPr>
        <p:txBody>
          <a:bodyPr wrap="square">
            <a:spAutoFit/>
          </a:bodyPr>
          <a:lstStyle/>
          <a:p>
            <a:pPr fontAlgn="base">
              <a:spcBef>
                <a:spcPct val="0"/>
              </a:spcBef>
              <a:spcAft>
                <a:spcPct val="0"/>
              </a:spcAft>
            </a:pPr>
            <a:r>
              <a:rPr lang="en-US" b="1" dirty="0">
                <a:solidFill>
                  <a:prstClr val="black"/>
                </a:solidFill>
                <a:latin typeface="MyriadPro-Bold" panose="020B0703030403020204" pitchFamily="34" charset="0"/>
              </a:rPr>
              <a:t>Billy Bookcase – 503,441 sold between</a:t>
            </a:r>
          </a:p>
          <a:p>
            <a:pPr fontAlgn="base">
              <a:spcBef>
                <a:spcPct val="0"/>
              </a:spcBef>
              <a:spcAft>
                <a:spcPct val="0"/>
              </a:spcAft>
            </a:pPr>
            <a:r>
              <a:rPr lang="en-US" b="1" dirty="0">
                <a:solidFill>
                  <a:prstClr val="black"/>
                </a:solidFill>
                <a:latin typeface="MyriadPro-Bold" panose="020B0703030403020204" pitchFamily="34" charset="0"/>
              </a:rPr>
              <a:t>1 September 2012 and 25 October 2012</a:t>
            </a:r>
            <a:endParaRPr lang="en-GB" dirty="0">
              <a:solidFill>
                <a:prstClr val="black"/>
              </a:solidFill>
              <a:latin typeface="Arial" charset="0"/>
            </a:endParaRPr>
          </a:p>
        </p:txBody>
      </p:sp>
      <p:sp>
        <p:nvSpPr>
          <p:cNvPr id="4" name="Rectangle 3"/>
          <p:cNvSpPr/>
          <p:nvPr/>
        </p:nvSpPr>
        <p:spPr>
          <a:xfrm>
            <a:off x="4518248" y="3290501"/>
            <a:ext cx="4374232" cy="923330"/>
          </a:xfrm>
          <a:prstGeom prst="rect">
            <a:avLst/>
          </a:prstGeom>
        </p:spPr>
        <p:txBody>
          <a:bodyPr wrap="square">
            <a:spAutoFit/>
          </a:bodyPr>
          <a:lstStyle/>
          <a:p>
            <a:pPr fontAlgn="base">
              <a:spcBef>
                <a:spcPct val="0"/>
              </a:spcBef>
              <a:spcAft>
                <a:spcPct val="0"/>
              </a:spcAft>
            </a:pPr>
            <a:r>
              <a:rPr lang="en-US" b="1" i="1" dirty="0">
                <a:solidFill>
                  <a:prstClr val="black"/>
                </a:solidFill>
                <a:latin typeface="MyriadPro-BoldIt" panose="020B0703030403090204" pitchFamily="34" charset="0"/>
              </a:rPr>
              <a:t>IKEA </a:t>
            </a:r>
            <a:r>
              <a:rPr lang="en-US" b="1" dirty="0">
                <a:solidFill>
                  <a:prstClr val="black"/>
                </a:solidFill>
                <a:latin typeface="MyriadPro-Bold" panose="020B0703030403020204" pitchFamily="34" charset="0"/>
              </a:rPr>
              <a:t>have sold 11.6bn Swedish meatballs to British customers since 1987.</a:t>
            </a:r>
          </a:p>
          <a:p>
            <a:pPr fontAlgn="base">
              <a:spcBef>
                <a:spcPct val="0"/>
              </a:spcBef>
              <a:spcAft>
                <a:spcPct val="0"/>
              </a:spcAft>
            </a:pPr>
            <a:r>
              <a:rPr lang="en-US" b="1" dirty="0">
                <a:solidFill>
                  <a:prstClr val="black"/>
                </a:solidFill>
                <a:latin typeface="MyriadPro-Bold" panose="020B0703030403020204" pitchFamily="34" charset="0"/>
              </a:rPr>
              <a:t>Growth of ready meals market up by 4%</a:t>
            </a:r>
            <a:endParaRPr lang="en-GB" dirty="0">
              <a:solidFill>
                <a:prstClr val="black"/>
              </a:solidFill>
              <a:latin typeface="Arial" charset="0"/>
            </a:endParaRPr>
          </a:p>
        </p:txBody>
      </p:sp>
      <p:sp>
        <p:nvSpPr>
          <p:cNvPr id="5" name="Rectangle 4"/>
          <p:cNvSpPr/>
          <p:nvPr/>
        </p:nvSpPr>
        <p:spPr>
          <a:xfrm>
            <a:off x="1014411" y="6018594"/>
            <a:ext cx="7056784" cy="646331"/>
          </a:xfrm>
          <a:prstGeom prst="rect">
            <a:avLst/>
          </a:prstGeom>
        </p:spPr>
        <p:txBody>
          <a:bodyPr wrap="square">
            <a:spAutoFit/>
          </a:bodyPr>
          <a:lstStyle/>
          <a:p>
            <a:pPr fontAlgn="base">
              <a:spcBef>
                <a:spcPct val="0"/>
              </a:spcBef>
              <a:spcAft>
                <a:spcPct val="0"/>
              </a:spcAft>
            </a:pPr>
            <a:r>
              <a:rPr lang="en-US" b="1" dirty="0">
                <a:solidFill>
                  <a:prstClr val="black"/>
                </a:solidFill>
                <a:latin typeface="MyriadPro-Bold" panose="020B0703030403020204" pitchFamily="34" charset="0"/>
              </a:rPr>
              <a:t>The UK market for solar panels is currently growing at 25% per year. </a:t>
            </a:r>
            <a:r>
              <a:rPr lang="en-US" b="1" i="1" dirty="0">
                <a:solidFill>
                  <a:prstClr val="black"/>
                </a:solidFill>
                <a:latin typeface="MyriadPro-BoldIt" panose="020B0703030403090204" pitchFamily="34" charset="0"/>
              </a:rPr>
              <a:t>IKEA </a:t>
            </a:r>
            <a:r>
              <a:rPr lang="en-US" b="1" dirty="0">
                <a:solidFill>
                  <a:prstClr val="black"/>
                </a:solidFill>
                <a:latin typeface="MyriadPro-Bold" panose="020B0703030403020204" pitchFamily="34" charset="0"/>
              </a:rPr>
              <a:t>is launching packs of solar panels in 17 UK stores in 2013</a:t>
            </a:r>
            <a:endParaRPr lang="en-GB" dirty="0">
              <a:solidFill>
                <a:prstClr val="black"/>
              </a:solidFill>
              <a:latin typeface="Arial" charset="0"/>
            </a:endParaRPr>
          </a:p>
        </p:txBody>
      </p:sp>
      <p:pic>
        <p:nvPicPr>
          <p:cNvPr id="29698" name="Picture 2" descr="Image result for Billy Bookcase"/>
          <p:cNvPicPr>
            <a:picLocks noChangeAspect="1" noChangeArrowheads="1"/>
          </p:cNvPicPr>
          <p:nvPr/>
        </p:nvPicPr>
        <p:blipFill rotWithShape="1">
          <a:blip r:embed="rId3">
            <a:extLst>
              <a:ext uri="{28A0092B-C50C-407E-A947-70E740481C1C}">
                <a14:useLocalDpi xmlns:a14="http://schemas.microsoft.com/office/drawing/2010/main" val="0"/>
              </a:ext>
            </a:extLst>
          </a:blip>
          <a:srcRect t="6214" b="13625"/>
          <a:stretch/>
        </p:blipFill>
        <p:spPr bwMode="auto">
          <a:xfrm>
            <a:off x="611560" y="1412776"/>
            <a:ext cx="3442769" cy="1862830"/>
          </a:xfrm>
          <a:prstGeom prst="rect">
            <a:avLst/>
          </a:prstGeom>
          <a:noFill/>
          <a:extLst>
            <a:ext uri="{909E8E84-426E-40DD-AFC4-6F175D3DCCD1}">
              <a14:hiddenFill xmlns:a14="http://schemas.microsoft.com/office/drawing/2010/main">
                <a:solidFill>
                  <a:srgbClr val="FFFFFF"/>
                </a:solidFill>
              </a14:hiddenFill>
            </a:ext>
          </a:extLst>
        </p:spPr>
      </p:pic>
      <p:pic>
        <p:nvPicPr>
          <p:cNvPr id="29700" name="Picture 4" descr="Image result for ikea swedish meatball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6160" y="1091783"/>
            <a:ext cx="3958408" cy="2226605"/>
          </a:xfrm>
          <a:prstGeom prst="rect">
            <a:avLst/>
          </a:prstGeom>
          <a:noFill/>
          <a:extLst>
            <a:ext uri="{909E8E84-426E-40DD-AFC4-6F175D3DCCD1}">
              <a14:hiddenFill xmlns:a14="http://schemas.microsoft.com/office/drawing/2010/main">
                <a:solidFill>
                  <a:srgbClr val="FFFFFF"/>
                </a:solidFill>
              </a14:hiddenFill>
            </a:ext>
          </a:extLst>
        </p:spPr>
      </p:pic>
      <p:pic>
        <p:nvPicPr>
          <p:cNvPr id="29702" name="Picture 6" descr="Image result for ikea solar pane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5175" y="4163045"/>
            <a:ext cx="3298753" cy="1855549"/>
          </a:xfrm>
          <a:prstGeom prst="rect">
            <a:avLst/>
          </a:prstGeom>
          <a:noFill/>
          <a:extLst>
            <a:ext uri="{909E8E84-426E-40DD-AFC4-6F175D3DCCD1}">
              <a14:hiddenFill xmlns:a14="http://schemas.microsoft.com/office/drawing/2010/main">
                <a:solidFill>
                  <a:srgbClr val="FFFFFF"/>
                </a:solidFill>
              </a14:hiddenFill>
            </a:ext>
          </a:extLst>
        </p:spPr>
      </p:pic>
      <p:pic>
        <p:nvPicPr>
          <p:cNvPr id="29704" name="Picture 8" descr="Image result for ikea solar pane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2739" y="4209024"/>
            <a:ext cx="3973717" cy="180957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7" action="ppaction://hlinkfile"/>
          </p:cNvPr>
          <p:cNvSpPr txBox="1"/>
          <p:nvPr/>
        </p:nvSpPr>
        <p:spPr>
          <a:xfrm>
            <a:off x="3995936" y="4182179"/>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248114823"/>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508175"/>
          </a:xfrm>
          <a:prstGeom prst="rect">
            <a:avLst/>
          </a:prstGeom>
        </p:spPr>
        <p:txBody>
          <a:bodyPr wrap="square">
            <a:spAutoFit/>
          </a:bodyPr>
          <a:lstStyle/>
          <a:p>
            <a:pPr marL="342900" indent="-342900">
              <a:spcAft>
                <a:spcPts val="400"/>
              </a:spcAft>
              <a:buClr>
                <a:srgbClr val="F79646">
                  <a:lumMod val="50000"/>
                </a:srgbClr>
              </a:buClr>
              <a:buFont typeface="+mj-lt"/>
              <a:buAutoNum type="arabicPeriod" startAt="9"/>
              <a:tabLst>
                <a:tab pos="8345488" algn="r"/>
              </a:tabLst>
            </a:pPr>
            <a:r>
              <a:rPr lang="en-US" sz="1660" dirty="0">
                <a:solidFill>
                  <a:srgbClr val="FF0000"/>
                </a:solidFill>
              </a:rPr>
              <a:t>(a) Explain one benefit to IKEA of setting a marketing objective..</a:t>
            </a:r>
            <a:r>
              <a:rPr lang="en-US" sz="1660" dirty="0">
                <a:solidFill>
                  <a:srgbClr val="FF0000"/>
                </a:solidFill>
                <a:latin typeface="Arial" charset="0"/>
              </a:rPr>
              <a:t>	</a:t>
            </a:r>
            <a:r>
              <a:rPr lang="en-US" sz="1660" dirty="0" smtClean="0">
                <a:solidFill>
                  <a:srgbClr val="FF0000"/>
                </a:solidFill>
                <a:latin typeface="Arial" charset="0"/>
              </a:rPr>
              <a:t>(4)</a:t>
            </a:r>
            <a:endParaRPr lang="en-US" sz="1660" dirty="0">
              <a:solidFill>
                <a:srgbClr val="FF0000"/>
              </a:solidFill>
              <a:latin typeface="Arial" charset="0"/>
            </a:endParaRPr>
          </a:p>
          <a:p>
            <a:pPr fontAlgn="base">
              <a:spcBef>
                <a:spcPct val="0"/>
              </a:spcBef>
              <a:spcAft>
                <a:spcPts val="400"/>
              </a:spcAft>
              <a:buClr>
                <a:srgbClr val="F79646">
                  <a:lumMod val="50000"/>
                </a:srgbClr>
              </a:buClr>
              <a:tabLst>
                <a:tab pos="8345488" algn="r"/>
              </a:tabLst>
            </a:pPr>
            <a:r>
              <a:rPr lang="en-US" sz="1660" dirty="0">
                <a:solidFill>
                  <a:srgbClr val="FF0000"/>
                </a:solidFill>
                <a:latin typeface="Arial"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 </a:t>
            </a:r>
            <a:r>
              <a:rPr lang="en-US" sz="1660" b="1" dirty="0">
                <a:solidFill>
                  <a:srgbClr val="FF0000"/>
                </a:solidFill>
                <a:latin typeface="Arial" charset="0"/>
              </a:rPr>
              <a:t>(Total for Question 9 = </a:t>
            </a:r>
            <a:r>
              <a:rPr lang="en-US" sz="1660" b="1" dirty="0" smtClean="0">
                <a:solidFill>
                  <a:srgbClr val="FF0000"/>
                </a:solidFill>
                <a:latin typeface="Arial" charset="0"/>
              </a:rPr>
              <a:t>4 </a:t>
            </a:r>
            <a:r>
              <a:rPr lang="en-US" sz="1660" b="1" dirty="0">
                <a:solidFill>
                  <a:srgbClr val="FF0000"/>
                </a:solidFill>
                <a:latin typeface="Arial" charset="0"/>
              </a:rPr>
              <a:t>marks)</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 – Exam Questions – June 2014</a:t>
            </a:r>
            <a:endParaRPr lang="en-GB" sz="3600" dirty="0"/>
          </a:p>
        </p:txBody>
      </p:sp>
      <p:sp>
        <p:nvSpPr>
          <p:cNvPr id="4" name="TextBox 3">
            <a:hlinkClick r:id="rId3" action="ppaction://hlinkfile"/>
          </p:cNvPr>
          <p:cNvSpPr txBox="1"/>
          <p:nvPr/>
        </p:nvSpPr>
        <p:spPr>
          <a:xfrm>
            <a:off x="8316416" y="3246075"/>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972707828"/>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1 </a:t>
            </a:r>
            <a:r>
              <a:rPr lang="en-GB" sz="4000" dirty="0"/>
              <a:t>– Exam Questions – </a:t>
            </a:r>
            <a:r>
              <a:rPr lang="en-GB" sz="4000" dirty="0" smtClean="0"/>
              <a:t>June 2014</a:t>
            </a:r>
            <a:endParaRPr lang="en-GB" sz="4000" b="1" dirty="0" smtClean="0"/>
          </a:p>
        </p:txBody>
      </p:sp>
      <p:graphicFrame>
        <p:nvGraphicFramePr>
          <p:cNvPr id="7" name="Table 6"/>
          <p:cNvGraphicFramePr>
            <a:graphicFrameLocks noGrp="1"/>
          </p:cNvGraphicFramePr>
          <p:nvPr>
            <p:extLst>
              <p:ext uri="{D42A27DB-BD31-4B8C-83A1-F6EECF244321}">
                <p14:modId xmlns:p14="http://schemas.microsoft.com/office/powerpoint/2010/main" val="3961501017"/>
              </p:ext>
            </p:extLst>
          </p:nvPr>
        </p:nvGraphicFramePr>
        <p:xfrm>
          <a:off x="251520" y="1052736"/>
          <a:ext cx="8640960" cy="5303520"/>
        </p:xfrm>
        <a:graphic>
          <a:graphicData uri="http://schemas.openxmlformats.org/drawingml/2006/table">
            <a:tbl>
              <a:tblPr firstRow="1" bandRow="1">
                <a:tableStyleId>{5C22544A-7EE6-4342-B048-85BDC9FD1C3A}</a:tableStyleId>
              </a:tblPr>
              <a:tblGrid>
                <a:gridCol w="1008112"/>
                <a:gridCol w="6768752"/>
                <a:gridCol w="864096"/>
              </a:tblGrid>
              <a:tr h="370840">
                <a:tc>
                  <a:txBody>
                    <a:bodyPr/>
                    <a:lstStyle/>
                    <a:p>
                      <a:pPr algn="ctr"/>
                      <a:r>
                        <a:rPr lang="en-GB" sz="1400" dirty="0" smtClean="0">
                          <a:latin typeface="Arial" panose="020B0604020202020204" pitchFamily="34" charset="0"/>
                          <a:cs typeface="Arial" panose="020B0604020202020204" pitchFamily="34" charset="0"/>
                        </a:rPr>
                        <a:t>Question Number</a:t>
                      </a:r>
                      <a:endParaRPr lang="en-GB" sz="1400" dirty="0">
                        <a:latin typeface="Arial" panose="020B0604020202020204" pitchFamily="34" charset="0"/>
                        <a:cs typeface="Arial" panose="020B0604020202020204" pitchFamily="34" charset="0"/>
                      </a:endParaRPr>
                    </a:p>
                  </a:txBody>
                  <a:tcPr/>
                </a:tc>
                <a:tc>
                  <a:txBody>
                    <a:bodyPr/>
                    <a:lstStyle/>
                    <a:p>
                      <a:r>
                        <a:rPr lang="en-GB" sz="1400" b="1" dirty="0" smtClean="0">
                          <a:latin typeface="Arial" panose="020B0604020202020204" pitchFamily="34" charset="0"/>
                          <a:cs typeface="Arial" panose="020B0604020202020204" pitchFamily="34" charset="0"/>
                        </a:rPr>
                        <a:t>Question</a:t>
                      </a:r>
                      <a:endParaRPr lang="en-GB" sz="1400" b="1" dirty="0">
                        <a:latin typeface="Arial" panose="020B0604020202020204" pitchFamily="34" charset="0"/>
                        <a:cs typeface="Arial" panose="020B0604020202020204" pitchFamily="34" charset="0"/>
                      </a:endParaRPr>
                    </a:p>
                  </a:txBody>
                  <a:tcPr/>
                </a:tc>
                <a:tc>
                  <a:txBody>
                    <a:bodyPr/>
                    <a:lstStyle/>
                    <a:p>
                      <a:pPr algn="ctr"/>
                      <a:r>
                        <a:rPr lang="en-GB" sz="1400" dirty="0" smtClean="0">
                          <a:latin typeface="Arial" panose="020B0604020202020204" pitchFamily="34" charset="0"/>
                          <a:cs typeface="Arial" panose="020B0604020202020204" pitchFamily="34" charset="0"/>
                        </a:rPr>
                        <a:t>Marks</a:t>
                      </a:r>
                    </a:p>
                  </a:txBody>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sz="1600" dirty="0" smtClean="0">
                          <a:latin typeface="Arial" panose="020B0604020202020204" pitchFamily="34" charset="0"/>
                          <a:cs typeface="Arial" panose="020B0604020202020204" pitchFamily="34" charset="0"/>
                        </a:rPr>
                        <a:t>9</a:t>
                      </a:r>
                      <a:r>
                        <a:rPr lang="en-IE" sz="1600" baseline="0" dirty="0" smtClean="0">
                          <a:latin typeface="Arial" panose="020B0604020202020204" pitchFamily="34" charset="0"/>
                          <a:cs typeface="Arial" panose="020B0604020202020204" pitchFamily="34" charset="0"/>
                        </a:rPr>
                        <a:t> (a)</a:t>
                      </a:r>
                      <a:endParaRPr lang="en-GB" sz="1600" dirty="0" smtClean="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Explain one benefit to IKEA of setting a marketing objective.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smtClean="0">
                          <a:latin typeface="Arial" panose="020B0604020202020204" pitchFamily="34" charset="0"/>
                          <a:cs typeface="Arial" panose="020B0604020202020204" pitchFamily="34" charset="0"/>
                        </a:rPr>
                        <a:t>2 marks</a:t>
                      </a:r>
                    </a:p>
                  </a:txBody>
                  <a:tcPr/>
                </a:tc>
              </a:tr>
              <a:tr h="370840">
                <a:tc>
                  <a:txBody>
                    <a:bodyPr/>
                    <a:lstStyle/>
                    <a:p>
                      <a:endParaRPr lang="en-GB" sz="1600" dirty="0">
                        <a:latin typeface="Arial" panose="020B0604020202020204" pitchFamily="34" charset="0"/>
                        <a:cs typeface="Arial" panose="020B0604020202020204" pitchFamily="34" charset="0"/>
                      </a:endParaRPr>
                    </a:p>
                  </a:txBody>
                  <a:tcPr/>
                </a:tc>
                <a:tc>
                  <a:txBody>
                    <a:bodyPr/>
                    <a:lstStyle/>
                    <a:p>
                      <a:pPr algn="ctr">
                        <a:spcAft>
                          <a:spcPts val="600"/>
                        </a:spcAft>
                      </a:pPr>
                      <a:r>
                        <a:rPr lang="en-US" sz="1700" b="1" i="0" u="none" strike="noStrike" baseline="0" dirty="0" smtClean="0">
                          <a:solidFill>
                            <a:srgbClr val="000000"/>
                          </a:solidFill>
                          <a:latin typeface="Arial" panose="020B0604020202020204" pitchFamily="34" charset="0"/>
                          <a:cs typeface="Arial" panose="020B0604020202020204" pitchFamily="34" charset="0"/>
                        </a:rPr>
                        <a:t>(Knowledge 1, Application 1, Analysis 2) </a:t>
                      </a:r>
                      <a:endParaRPr lang="en-US" sz="1700" b="0" i="0" u="none" strike="noStrike" baseline="0" dirty="0" smtClean="0">
                        <a:solidFill>
                          <a:srgbClr val="000000"/>
                        </a:solidFill>
                        <a:latin typeface="Arial" panose="020B0604020202020204" pitchFamily="34" charset="0"/>
                        <a:cs typeface="Arial" panose="020B0604020202020204" pitchFamily="34" charset="0"/>
                      </a:endParaRPr>
                    </a:p>
                    <a:p>
                      <a:pPr algn="l">
                        <a:spcAft>
                          <a:spcPts val="600"/>
                        </a:spcAft>
                      </a:pPr>
                      <a:r>
                        <a:rPr lang="en-US" sz="1700" b="1" i="0" u="none" strike="noStrike" baseline="0" dirty="0" smtClean="0">
                          <a:solidFill>
                            <a:srgbClr val="000000"/>
                          </a:solidFill>
                          <a:latin typeface="Arial" panose="020B0604020202020204" pitchFamily="34" charset="0"/>
                          <a:cs typeface="Arial" panose="020B0604020202020204" pitchFamily="34" charset="0"/>
                        </a:rPr>
                        <a:t>Knowledge/understanding: </a:t>
                      </a:r>
                      <a:r>
                        <a:rPr lang="en-US" sz="1700" b="0" i="0" u="none" strike="noStrike" baseline="0" dirty="0" smtClean="0">
                          <a:solidFill>
                            <a:srgbClr val="000000"/>
                          </a:solidFill>
                          <a:latin typeface="Arial" panose="020B0604020202020204" pitchFamily="34" charset="0"/>
                          <a:cs typeface="Arial" panose="020B0604020202020204" pitchFamily="34" charset="0"/>
                        </a:rPr>
                        <a:t>up to 1 mark is available for a definition of a marketing objective e.g. a quantifiable goal such as sales levels, that a business is trying to achieve through its marketing </a:t>
                      </a:r>
                      <a:r>
                        <a:rPr lang="en-US" sz="1700" b="1" i="0" u="none" strike="noStrike" baseline="0" dirty="0" smtClean="0">
                          <a:solidFill>
                            <a:srgbClr val="000000"/>
                          </a:solidFill>
                          <a:latin typeface="Arial" panose="020B0604020202020204" pitchFamily="34" charset="0"/>
                          <a:cs typeface="Arial" panose="020B0604020202020204" pitchFamily="34" charset="0"/>
                        </a:rPr>
                        <a:t>(1 mark) OR </a:t>
                      </a:r>
                      <a:r>
                        <a:rPr lang="en-US" sz="1700" b="0" i="0" u="none" strike="noStrike" baseline="0" dirty="0" smtClean="0">
                          <a:solidFill>
                            <a:srgbClr val="000000"/>
                          </a:solidFill>
                          <a:latin typeface="Arial" panose="020B0604020202020204" pitchFamily="34" charset="0"/>
                          <a:cs typeface="Arial" panose="020B0604020202020204" pitchFamily="34" charset="0"/>
                        </a:rPr>
                        <a:t>giving a benefit e.g. increased sales/brand image/focus </a:t>
                      </a:r>
                      <a:r>
                        <a:rPr lang="en-US" sz="1700" b="1" i="0" u="none" strike="noStrike" baseline="0" dirty="0" smtClean="0">
                          <a:solidFill>
                            <a:srgbClr val="000000"/>
                          </a:solidFill>
                          <a:latin typeface="Arial" panose="020B0604020202020204" pitchFamily="34" charset="0"/>
                          <a:cs typeface="Arial" panose="020B0604020202020204" pitchFamily="34" charset="0"/>
                        </a:rPr>
                        <a:t>(1 mark) </a:t>
                      </a:r>
                      <a:endParaRPr lang="en-US" sz="1700" b="0" i="0" u="none" strike="noStrike" baseline="0" dirty="0" smtClean="0">
                        <a:solidFill>
                          <a:srgbClr val="000000"/>
                        </a:solidFill>
                        <a:latin typeface="Arial" panose="020B0604020202020204" pitchFamily="34" charset="0"/>
                        <a:cs typeface="Arial" panose="020B0604020202020204" pitchFamily="34" charset="0"/>
                      </a:endParaRPr>
                    </a:p>
                    <a:p>
                      <a:pPr algn="l">
                        <a:spcAft>
                          <a:spcPts val="600"/>
                        </a:spcAft>
                      </a:pPr>
                      <a:r>
                        <a:rPr lang="en-US" sz="1700" b="1" i="0" u="none" strike="noStrike" baseline="0" dirty="0" smtClean="0">
                          <a:solidFill>
                            <a:srgbClr val="000000"/>
                          </a:solidFill>
                          <a:latin typeface="Arial" panose="020B0604020202020204" pitchFamily="34" charset="0"/>
                          <a:cs typeface="Arial" panose="020B0604020202020204" pitchFamily="34" charset="0"/>
                        </a:rPr>
                        <a:t>Application: </a:t>
                      </a:r>
                      <a:r>
                        <a:rPr lang="en-US" sz="1700" b="0" i="0" u="none" strike="noStrike" baseline="0" dirty="0" smtClean="0">
                          <a:solidFill>
                            <a:srgbClr val="000000"/>
                          </a:solidFill>
                          <a:latin typeface="Arial" panose="020B0604020202020204" pitchFamily="34" charset="0"/>
                          <a:cs typeface="Arial" panose="020B0604020202020204" pitchFamily="34" charset="0"/>
                        </a:rPr>
                        <a:t>up to 1 mark is available for </a:t>
                      </a:r>
                      <a:r>
                        <a:rPr lang="en-US" sz="1700" b="0" i="0" u="none" strike="noStrike" baseline="0" dirty="0" err="1" smtClean="0">
                          <a:solidFill>
                            <a:srgbClr val="000000"/>
                          </a:solidFill>
                          <a:latin typeface="Arial" panose="020B0604020202020204" pitchFamily="34" charset="0"/>
                          <a:cs typeface="Arial" panose="020B0604020202020204" pitchFamily="34" charset="0"/>
                        </a:rPr>
                        <a:t>contextualised</a:t>
                      </a:r>
                      <a:r>
                        <a:rPr lang="en-US" sz="1700" b="0" i="0" u="none" strike="noStrike" baseline="0" dirty="0" smtClean="0">
                          <a:solidFill>
                            <a:srgbClr val="000000"/>
                          </a:solidFill>
                          <a:latin typeface="Arial" panose="020B0604020202020204" pitchFamily="34" charset="0"/>
                          <a:cs typeface="Arial" panose="020B0604020202020204" pitchFamily="34" charset="0"/>
                        </a:rPr>
                        <a:t> answers, </a:t>
                      </a:r>
                      <a:r>
                        <a:rPr lang="en-US" sz="1700" b="0" i="1" u="none" strike="noStrike" baseline="0" dirty="0" smtClean="0">
                          <a:solidFill>
                            <a:srgbClr val="000000"/>
                          </a:solidFill>
                          <a:latin typeface="Arial" panose="020B0604020202020204" pitchFamily="34" charset="0"/>
                          <a:cs typeface="Arial" panose="020B0604020202020204" pitchFamily="34" charset="0"/>
                        </a:rPr>
                        <a:t>IKEA </a:t>
                      </a:r>
                      <a:r>
                        <a:rPr lang="en-US" sz="1700" b="0" i="0" u="none" strike="noStrike" baseline="0" dirty="0" smtClean="0">
                          <a:solidFill>
                            <a:srgbClr val="000000"/>
                          </a:solidFill>
                          <a:latin typeface="Arial" panose="020B0604020202020204" pitchFamily="34" charset="0"/>
                          <a:cs typeface="Arial" panose="020B0604020202020204" pitchFamily="34" charset="0"/>
                        </a:rPr>
                        <a:t>has a marketing objective of expansion into emerging markets by opening new retail outlets in Asia </a:t>
                      </a:r>
                      <a:r>
                        <a:rPr lang="en-US" sz="1700" b="1" i="0" u="none" strike="noStrike" baseline="0" dirty="0" smtClean="0">
                          <a:solidFill>
                            <a:srgbClr val="000000"/>
                          </a:solidFill>
                          <a:latin typeface="Arial" panose="020B0604020202020204" pitchFamily="34" charset="0"/>
                          <a:cs typeface="Arial" panose="020B0604020202020204" pitchFamily="34" charset="0"/>
                        </a:rPr>
                        <a:t>(1 mark) </a:t>
                      </a:r>
                      <a:endParaRPr lang="en-US" sz="1700" b="0" i="0" u="none" strike="noStrike" baseline="0" dirty="0" smtClean="0">
                        <a:solidFill>
                          <a:srgbClr val="000000"/>
                        </a:solidFill>
                        <a:latin typeface="Arial" panose="020B0604020202020204" pitchFamily="34" charset="0"/>
                        <a:cs typeface="Arial" panose="020B0604020202020204" pitchFamily="34" charset="0"/>
                      </a:endParaRPr>
                    </a:p>
                    <a:p>
                      <a:pPr algn="l">
                        <a:spcAft>
                          <a:spcPts val="600"/>
                        </a:spcAft>
                      </a:pPr>
                      <a:r>
                        <a:rPr lang="en-US" sz="1700" b="1" i="0" u="none" strike="noStrike" baseline="0" dirty="0" smtClean="0">
                          <a:solidFill>
                            <a:srgbClr val="000000"/>
                          </a:solidFill>
                          <a:latin typeface="Arial" panose="020B0604020202020204" pitchFamily="34" charset="0"/>
                          <a:cs typeface="Arial" panose="020B0604020202020204" pitchFamily="34" charset="0"/>
                        </a:rPr>
                        <a:t>Analysis</a:t>
                      </a:r>
                      <a:r>
                        <a:rPr lang="en-US" sz="1700" b="0" i="0" u="none" strike="noStrike" baseline="0" dirty="0" smtClean="0">
                          <a:solidFill>
                            <a:srgbClr val="000000"/>
                          </a:solidFill>
                          <a:latin typeface="Arial" panose="020B0604020202020204" pitchFamily="34" charset="0"/>
                          <a:cs typeface="Arial" panose="020B0604020202020204" pitchFamily="34" charset="0"/>
                        </a:rPr>
                        <a:t>: up to 2 marks are available for developing the above, </a:t>
                      </a:r>
                      <a:r>
                        <a:rPr lang="en-US" sz="1700" b="0" i="1" u="none" strike="noStrike" baseline="0" dirty="0" smtClean="0">
                          <a:solidFill>
                            <a:srgbClr val="000000"/>
                          </a:solidFill>
                          <a:latin typeface="Arial" panose="020B0604020202020204" pitchFamily="34" charset="0"/>
                          <a:cs typeface="Arial" panose="020B0604020202020204" pitchFamily="34" charset="0"/>
                        </a:rPr>
                        <a:t>IKEA </a:t>
                      </a:r>
                      <a:r>
                        <a:rPr lang="en-US" sz="1700" b="0" i="0" u="none" strike="noStrike" baseline="0" dirty="0" smtClean="0">
                          <a:solidFill>
                            <a:srgbClr val="000000"/>
                          </a:solidFill>
                          <a:latin typeface="Arial" panose="020B0604020202020204" pitchFamily="34" charset="0"/>
                          <a:cs typeface="Arial" panose="020B0604020202020204" pitchFamily="34" charset="0"/>
                        </a:rPr>
                        <a:t>are able to compare actual outcomes against their objectives to assess performance </a:t>
                      </a:r>
                      <a:r>
                        <a:rPr lang="en-US" sz="1700" b="1" i="0" u="none" strike="noStrike" baseline="0" dirty="0" smtClean="0">
                          <a:solidFill>
                            <a:srgbClr val="000000"/>
                          </a:solidFill>
                          <a:latin typeface="Arial" panose="020B0604020202020204" pitchFamily="34" charset="0"/>
                          <a:cs typeface="Arial" panose="020B0604020202020204" pitchFamily="34" charset="0"/>
                        </a:rPr>
                        <a:t>(1 mark) </a:t>
                      </a:r>
                      <a:r>
                        <a:rPr lang="en-US" sz="1700" b="0" i="0" u="none" strike="noStrike" baseline="0" dirty="0" smtClean="0">
                          <a:solidFill>
                            <a:srgbClr val="000000"/>
                          </a:solidFill>
                          <a:latin typeface="Arial" panose="020B0604020202020204" pitchFamily="34" charset="0"/>
                          <a:cs typeface="Arial" panose="020B0604020202020204" pitchFamily="34" charset="0"/>
                        </a:rPr>
                        <a:t>this enables them to see if their planning has been effective/amend strategy in light of results. </a:t>
                      </a:r>
                      <a:r>
                        <a:rPr lang="en-US" sz="1700" b="1" i="0" u="none" strike="noStrike" baseline="0" dirty="0" smtClean="0">
                          <a:solidFill>
                            <a:srgbClr val="000000"/>
                          </a:solidFill>
                          <a:latin typeface="Arial" panose="020B0604020202020204" pitchFamily="34" charset="0"/>
                          <a:cs typeface="Arial" panose="020B0604020202020204" pitchFamily="34" charset="0"/>
                        </a:rPr>
                        <a:t>(1 mark) OR </a:t>
                      </a:r>
                      <a:r>
                        <a:rPr lang="en-US" sz="1700" b="0" i="0" u="none" strike="noStrike" baseline="0" dirty="0" smtClean="0">
                          <a:solidFill>
                            <a:srgbClr val="000000"/>
                          </a:solidFill>
                          <a:latin typeface="Arial" panose="020B0604020202020204" pitchFamily="34" charset="0"/>
                          <a:cs typeface="Arial" panose="020B0604020202020204" pitchFamily="34" charset="0"/>
                        </a:rPr>
                        <a:t>marketing objectives can be used to motivate employees </a:t>
                      </a:r>
                      <a:r>
                        <a:rPr lang="en-US" sz="1700" b="1" i="0" u="none" strike="noStrike" baseline="0" dirty="0" smtClean="0">
                          <a:solidFill>
                            <a:srgbClr val="000000"/>
                          </a:solidFill>
                          <a:latin typeface="Arial" panose="020B0604020202020204" pitchFamily="34" charset="0"/>
                          <a:cs typeface="Arial" panose="020B0604020202020204" pitchFamily="34" charset="0"/>
                        </a:rPr>
                        <a:t>(1 mark) </a:t>
                      </a:r>
                      <a:r>
                        <a:rPr lang="en-US" sz="1700" b="0" i="0" u="none" strike="noStrike" baseline="0" dirty="0" smtClean="0">
                          <a:solidFill>
                            <a:srgbClr val="000000"/>
                          </a:solidFill>
                          <a:latin typeface="Arial" panose="020B0604020202020204" pitchFamily="34" charset="0"/>
                          <a:cs typeface="Arial" panose="020B0604020202020204" pitchFamily="34" charset="0"/>
                        </a:rPr>
                        <a:t>leading to higher sales and/or profits </a:t>
                      </a:r>
                      <a:r>
                        <a:rPr lang="en-US" sz="1700" b="1" i="0" u="none" strike="noStrike" baseline="0" dirty="0" smtClean="0">
                          <a:solidFill>
                            <a:srgbClr val="000000"/>
                          </a:solidFill>
                          <a:latin typeface="Arial" panose="020B0604020202020204" pitchFamily="34" charset="0"/>
                          <a:cs typeface="Arial" panose="020B0604020202020204" pitchFamily="34" charset="0"/>
                        </a:rPr>
                        <a:t>(1 mark) </a:t>
                      </a:r>
                      <a:r>
                        <a:rPr lang="en-US" sz="1700" b="0" i="0" u="none" strike="noStrike" baseline="0" dirty="0" smtClean="0">
                          <a:solidFill>
                            <a:srgbClr val="000000"/>
                          </a:solidFill>
                          <a:latin typeface="Arial" panose="020B0604020202020204" pitchFamily="34" charset="0"/>
                          <a:cs typeface="Arial" panose="020B0604020202020204" pitchFamily="34" charset="0"/>
                        </a:rPr>
                        <a:t>	</a:t>
                      </a:r>
                    </a:p>
                  </a:txBody>
                  <a:tcPr/>
                </a:tc>
                <a:tc>
                  <a:txBody>
                    <a:bodyPr/>
                    <a:lstStyle/>
                    <a:p>
                      <a:pPr algn="ctr"/>
                      <a:endParaRPr lang="en-GB" sz="1600" dirty="0" smtClean="0">
                        <a:latin typeface="Arial" panose="020B0604020202020204" pitchFamily="34" charset="0"/>
                        <a:cs typeface="Arial" panose="020B0604020202020204" pitchFamily="34" charset="0"/>
                      </a:endParaRPr>
                    </a:p>
                    <a:p>
                      <a:pPr algn="ctr"/>
                      <a:r>
                        <a:rPr lang="en-GB" sz="1600" dirty="0" smtClean="0">
                          <a:latin typeface="Arial" panose="020B0604020202020204" pitchFamily="34" charset="0"/>
                          <a:cs typeface="Arial" panose="020B0604020202020204" pitchFamily="34" charset="0"/>
                        </a:rPr>
                        <a:t>1 mark</a:t>
                      </a: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r>
                        <a:rPr lang="en-GB" sz="1600" dirty="0" smtClean="0">
                          <a:latin typeface="Arial" panose="020B0604020202020204" pitchFamily="34" charset="0"/>
                          <a:cs typeface="Arial" panose="020B0604020202020204" pitchFamily="34" charset="0"/>
                        </a:rPr>
                        <a:t>1 mark</a:t>
                      </a: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r>
                        <a:rPr lang="en-GB" sz="1600" dirty="0" smtClean="0">
                          <a:latin typeface="Arial" panose="020B0604020202020204" pitchFamily="34" charset="0"/>
                          <a:cs typeface="Arial" panose="020B0604020202020204" pitchFamily="34" charset="0"/>
                        </a:rPr>
                        <a:t>1-2 marks</a:t>
                      </a:r>
                    </a:p>
                    <a:p>
                      <a:pPr algn="ctr"/>
                      <a:endParaRPr lang="en-GB" sz="1600" dirty="0" smtClean="0">
                        <a:latin typeface="Arial" panose="020B0604020202020204" pitchFamily="34" charset="0"/>
                        <a:cs typeface="Arial" panose="020B0604020202020204" pitchFamily="34" charset="0"/>
                      </a:endParaRPr>
                    </a:p>
                  </a:txBody>
                  <a:tcPr/>
                </a:tc>
              </a:tr>
            </a:tbl>
          </a:graphicData>
        </a:graphic>
      </p:graphicFrame>
      <p:sp>
        <p:nvSpPr>
          <p:cNvPr id="4" name="TextBox 3">
            <a:hlinkClick r:id="rId3" action="ppaction://hlinkfile"/>
          </p:cNvPr>
          <p:cNvSpPr txBox="1"/>
          <p:nvPr/>
        </p:nvSpPr>
        <p:spPr>
          <a:xfrm>
            <a:off x="8172400" y="2886035"/>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01588101"/>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763629"/>
          </a:xfrm>
          <a:prstGeom prst="rect">
            <a:avLst/>
          </a:prstGeom>
        </p:spPr>
        <p:txBody>
          <a:bodyPr wrap="square">
            <a:spAutoFit/>
          </a:bodyPr>
          <a:lstStyle/>
          <a:p>
            <a:pPr marL="342900" indent="-342900">
              <a:spcAft>
                <a:spcPts val="400"/>
              </a:spcAft>
              <a:buClr>
                <a:srgbClr val="F79646">
                  <a:lumMod val="50000"/>
                </a:srgbClr>
              </a:buClr>
              <a:buFont typeface="+mj-lt"/>
              <a:buAutoNum type="arabicPeriod" startAt="10"/>
              <a:tabLst>
                <a:tab pos="8345488" algn="r"/>
              </a:tabLst>
            </a:pPr>
            <a:r>
              <a:rPr lang="en-US" sz="1660" dirty="0">
                <a:solidFill>
                  <a:srgbClr val="FF0000"/>
                </a:solidFill>
              </a:rPr>
              <a:t>Assess the impact on MUFC’s marketing mix of the increasing use of social media.</a:t>
            </a:r>
            <a:r>
              <a:rPr lang="en-US" sz="1660" dirty="0">
                <a:solidFill>
                  <a:srgbClr val="FF0000"/>
                </a:solidFill>
                <a:latin typeface="Arial" charset="0"/>
              </a:rPr>
              <a:t>	</a:t>
            </a:r>
            <a:r>
              <a:rPr lang="en-US" sz="1660" dirty="0" smtClean="0">
                <a:solidFill>
                  <a:srgbClr val="FF0000"/>
                </a:solidFill>
                <a:latin typeface="Arial" charset="0"/>
              </a:rPr>
              <a:t>(12)</a:t>
            </a:r>
            <a:endParaRPr lang="en-US" sz="1660" dirty="0">
              <a:solidFill>
                <a:srgbClr val="FF0000"/>
              </a:solidFill>
              <a:latin typeface="Arial" charset="0"/>
            </a:endParaRPr>
          </a:p>
          <a:p>
            <a:pPr fontAlgn="base">
              <a:spcBef>
                <a:spcPct val="0"/>
              </a:spcBef>
              <a:spcAft>
                <a:spcPts val="400"/>
              </a:spcAft>
              <a:buClr>
                <a:srgbClr val="F79646">
                  <a:lumMod val="50000"/>
                </a:srgbClr>
              </a:buClr>
              <a:tabLst>
                <a:tab pos="8345488" algn="r"/>
              </a:tabLst>
            </a:pPr>
            <a:r>
              <a:rPr lang="en-US" sz="1660" dirty="0">
                <a:solidFill>
                  <a:srgbClr val="FF0000"/>
                </a:solidFill>
                <a:latin typeface="Arial"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 </a:t>
            </a:r>
            <a:r>
              <a:rPr lang="en-US" sz="1660" b="1" dirty="0">
                <a:solidFill>
                  <a:srgbClr val="FF0000"/>
                </a:solidFill>
                <a:latin typeface="Arial" charset="0"/>
              </a:rPr>
              <a:t>(Total for Question </a:t>
            </a:r>
            <a:r>
              <a:rPr lang="en-US" sz="1660" b="1" dirty="0" smtClean="0">
                <a:solidFill>
                  <a:srgbClr val="FF0000"/>
                </a:solidFill>
                <a:latin typeface="Arial" charset="0"/>
              </a:rPr>
              <a:t>10 </a:t>
            </a:r>
            <a:r>
              <a:rPr lang="en-US" sz="1660" b="1" dirty="0">
                <a:solidFill>
                  <a:srgbClr val="FF0000"/>
                </a:solidFill>
                <a:latin typeface="Arial" charset="0"/>
              </a:rPr>
              <a:t>= </a:t>
            </a:r>
            <a:r>
              <a:rPr lang="en-US" sz="1660" b="1" dirty="0" smtClean="0">
                <a:solidFill>
                  <a:srgbClr val="FF0000"/>
                </a:solidFill>
                <a:latin typeface="Arial" charset="0"/>
              </a:rPr>
              <a:t>12 </a:t>
            </a:r>
            <a:r>
              <a:rPr lang="en-US" sz="1660" b="1" dirty="0">
                <a:solidFill>
                  <a:srgbClr val="FF0000"/>
                </a:solidFill>
                <a:latin typeface="Arial" charset="0"/>
              </a:rPr>
              <a:t>marks)</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 – Exam Questions – June 2015</a:t>
            </a:r>
            <a:endParaRPr lang="en-GB" sz="3600" dirty="0"/>
          </a:p>
        </p:txBody>
      </p:sp>
      <p:sp>
        <p:nvSpPr>
          <p:cNvPr id="4" name="TextBox 3">
            <a:hlinkClick r:id="rId3" action="ppaction://hlinkfile"/>
          </p:cNvPr>
          <p:cNvSpPr txBox="1"/>
          <p:nvPr/>
        </p:nvSpPr>
        <p:spPr>
          <a:xfrm>
            <a:off x="8316416" y="3174067"/>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823492849"/>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1 </a:t>
            </a:r>
            <a:r>
              <a:rPr lang="en-GB" sz="4000" dirty="0"/>
              <a:t>– Exam Questions – </a:t>
            </a:r>
            <a:r>
              <a:rPr lang="en-GB" sz="4000" dirty="0" smtClean="0"/>
              <a:t>June 2015</a:t>
            </a:r>
            <a:endParaRPr lang="en-GB" sz="40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1381552265"/>
              </p:ext>
            </p:extLst>
          </p:nvPr>
        </p:nvGraphicFramePr>
        <p:xfrm>
          <a:off x="251520" y="1124744"/>
          <a:ext cx="8640960" cy="5516880"/>
        </p:xfrm>
        <a:graphic>
          <a:graphicData uri="http://schemas.openxmlformats.org/drawingml/2006/table">
            <a:tbl>
              <a:tblPr firstRow="1" bandRow="1">
                <a:tableStyleId>{5C22544A-7EE6-4342-B048-85BDC9FD1C3A}</a:tableStyleId>
              </a:tblPr>
              <a:tblGrid>
                <a:gridCol w="720080"/>
                <a:gridCol w="720080"/>
                <a:gridCol w="2088232"/>
                <a:gridCol w="3794454"/>
                <a:gridCol w="1318114"/>
              </a:tblGrid>
              <a:tr h="3485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Arial" panose="020B0604020202020204" pitchFamily="34" charset="0"/>
                          <a:cs typeface="Arial" panose="020B0604020202020204" pitchFamily="34" charset="0"/>
                        </a:rPr>
                        <a:t>10</a:t>
                      </a:r>
                    </a:p>
                  </a:txBody>
                  <a:tcPr>
                    <a:solidFill>
                      <a:schemeClr val="tx2">
                        <a:lumMod val="20000"/>
                        <a:lumOff val="80000"/>
                      </a:schemeClr>
                    </a:solidFill>
                  </a:tcPr>
                </a:tc>
                <a:tc gridSpan="3">
                  <a:txBody>
                    <a:bodyPr/>
                    <a:lstStyle/>
                    <a:p>
                      <a:r>
                        <a:rPr lang="en-US" sz="1600" b="0" dirty="0" smtClean="0">
                          <a:solidFill>
                            <a:schemeClr val="tx1"/>
                          </a:solidFill>
                          <a:latin typeface="Arial" panose="020B0604020202020204" pitchFamily="34" charset="0"/>
                          <a:cs typeface="Arial" panose="020B0604020202020204" pitchFamily="34" charset="0"/>
                        </a:rPr>
                        <a:t>Assess the impact on MUFC's marketing mix of the increasing use of social media.</a:t>
                      </a:r>
                      <a:endParaRPr lang="en-GB" sz="16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c hMerge="1">
                  <a:txBody>
                    <a:bodyPr/>
                    <a:lstStyle/>
                    <a:p>
                      <a:pPr algn="ct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Arial" panose="020B0604020202020204" pitchFamily="34" charset="0"/>
                          <a:cs typeface="Arial" panose="020B0604020202020204" pitchFamily="34" charset="0"/>
                        </a:rPr>
                        <a:t>12 marks</a:t>
                      </a:r>
                      <a:endParaRPr lang="en-GB" sz="1600" b="0" baseline="0" dirty="0" smtClean="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r>
              <a:tr h="250341">
                <a:tc>
                  <a:txBody>
                    <a:bodyPr/>
                    <a:lstStyle/>
                    <a:p>
                      <a:pPr algn="ctr"/>
                      <a:r>
                        <a:rPr lang="en-GB" sz="1500" b="1" dirty="0" smtClean="0">
                          <a:solidFill>
                            <a:schemeClr val="tx1"/>
                          </a:solidFill>
                          <a:latin typeface="Arial" panose="020B0604020202020204" pitchFamily="34" charset="0"/>
                          <a:cs typeface="Arial" panose="020B0604020202020204" pitchFamily="34" charset="0"/>
                        </a:rPr>
                        <a:t>Level</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500" b="1" dirty="0" smtClean="0">
                          <a:solidFill>
                            <a:schemeClr val="tx1"/>
                          </a:solidFill>
                          <a:latin typeface="Arial" panose="020B0604020202020204" pitchFamily="34" charset="0"/>
                          <a:cs typeface="Arial" panose="020B0604020202020204" pitchFamily="34" charset="0"/>
                        </a:rPr>
                        <a:t>Mark</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500" b="1" dirty="0" smtClean="0">
                          <a:solidFill>
                            <a:schemeClr val="tx1"/>
                          </a:solidFill>
                          <a:latin typeface="Arial" panose="020B0604020202020204" pitchFamily="34" charset="0"/>
                          <a:cs typeface="Arial" panose="020B0604020202020204" pitchFamily="34" charset="0"/>
                        </a:rPr>
                        <a:t>Descriptor</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500" b="1" dirty="0" smtClean="0">
                          <a:solidFill>
                            <a:schemeClr val="tx1"/>
                          </a:solidFill>
                          <a:latin typeface="Arial" panose="020B0604020202020204" pitchFamily="34" charset="0"/>
                          <a:cs typeface="Arial" panose="020B0604020202020204" pitchFamily="34" charset="0"/>
                        </a:rPr>
                        <a:t>Possible content</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616659">
                <a:tc>
                  <a:txBody>
                    <a:bodyPr/>
                    <a:lstStyle/>
                    <a:p>
                      <a:pPr algn="ctr"/>
                      <a:r>
                        <a:rPr lang="en-GB" sz="1500" b="0" smtClean="0">
                          <a:solidFill>
                            <a:schemeClr val="tx1"/>
                          </a:solidFill>
                          <a:latin typeface="Arial" panose="020B0604020202020204" pitchFamily="34" charset="0"/>
                          <a:cs typeface="Arial" panose="020B0604020202020204" pitchFamily="34" charset="0"/>
                        </a:rPr>
                        <a:t>1</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1-2</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l"/>
                      <a:r>
                        <a:rPr lang="en-US" sz="1500" b="0" dirty="0" smtClean="0">
                          <a:solidFill>
                            <a:schemeClr val="tx1"/>
                          </a:solidFill>
                          <a:latin typeface="Arial" panose="020B0604020202020204" pitchFamily="34" charset="0"/>
                          <a:cs typeface="Arial" panose="020B0604020202020204" pitchFamily="34" charset="0"/>
                        </a:rPr>
                        <a:t>Knowledge/understanding of the marketing mix/social media must be present</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500" b="0" i="0" u="none" strike="noStrike" baseline="0" dirty="0" smtClean="0">
                          <a:solidFill>
                            <a:srgbClr val="000000"/>
                          </a:solidFill>
                          <a:latin typeface="Arial" panose="020B0604020202020204" pitchFamily="34" charset="0"/>
                          <a:cs typeface="Arial" panose="020B0604020202020204" pitchFamily="34" charset="0"/>
                        </a:rPr>
                        <a:t>e.g. 4Ps - product, price, place, promotion </a:t>
                      </a:r>
                    </a:p>
                    <a:p>
                      <a:pPr algn="l"/>
                      <a:r>
                        <a:rPr lang="en-US" sz="1500" b="0" i="0" u="none" strike="noStrike" baseline="0" dirty="0" smtClean="0">
                          <a:solidFill>
                            <a:srgbClr val="000000"/>
                          </a:solidFill>
                          <a:latin typeface="Arial" panose="020B0604020202020204" pitchFamily="34" charset="0"/>
                          <a:cs typeface="Arial" panose="020B0604020202020204" pitchFamily="34" charset="0"/>
                        </a:rPr>
                        <a:t>e.g. social media is the use of </a:t>
                      </a:r>
                      <a:r>
                        <a:rPr lang="en-US" sz="1500" b="0" i="1" u="none" strike="noStrike" baseline="0" dirty="0" smtClean="0">
                          <a:solidFill>
                            <a:srgbClr val="000000"/>
                          </a:solidFill>
                          <a:latin typeface="Arial" panose="020B0604020202020204" pitchFamily="34" charset="0"/>
                          <a:cs typeface="Arial" panose="020B0604020202020204" pitchFamily="34" charset="0"/>
                        </a:rPr>
                        <a:t>Twitter</a:t>
                      </a:r>
                      <a:r>
                        <a:rPr lang="en-US" sz="1500" b="0" i="0" u="none" strike="noStrike" baseline="0" dirty="0" smtClean="0">
                          <a:solidFill>
                            <a:srgbClr val="000000"/>
                          </a:solidFill>
                          <a:latin typeface="Arial" panose="020B0604020202020204" pitchFamily="34" charset="0"/>
                          <a:cs typeface="Arial" panose="020B0604020202020204" pitchFamily="34" charset="0"/>
                        </a:rPr>
                        <a:t>, </a:t>
                      </a:r>
                      <a:r>
                        <a:rPr lang="en-US" sz="1500" b="0" i="1" u="none" strike="noStrike" baseline="0" dirty="0" smtClean="0">
                          <a:solidFill>
                            <a:srgbClr val="000000"/>
                          </a:solidFill>
                          <a:latin typeface="Arial" panose="020B0604020202020204" pitchFamily="34" charset="0"/>
                          <a:cs typeface="Arial" panose="020B0604020202020204" pitchFamily="34" charset="0"/>
                        </a:rPr>
                        <a:t>Facebook </a:t>
                      </a:r>
                      <a:r>
                        <a:rPr lang="en-US" sz="1500" b="0" i="0" u="none" strike="noStrike" baseline="0" dirty="0" smtClean="0">
                          <a:solidFill>
                            <a:srgbClr val="000000"/>
                          </a:solidFill>
                          <a:latin typeface="Arial" panose="020B0604020202020204" pitchFamily="34" charset="0"/>
                          <a:cs typeface="Arial" panose="020B0604020202020204" pitchFamily="34" charset="0"/>
                        </a:rPr>
                        <a:t>and online media sources 	</a:t>
                      </a:r>
                    </a:p>
                  </a:txBody>
                  <a:tcPr>
                    <a:solidFill>
                      <a:schemeClr val="tx2">
                        <a:lumMod val="20000"/>
                        <a:lumOff val="80000"/>
                      </a:schemeClr>
                    </a:solidFill>
                  </a:tcPr>
                </a:tc>
                <a:tc hMerge="1">
                  <a:txBody>
                    <a:bodyPr/>
                    <a:lstStyle/>
                    <a:p>
                      <a:endParaRPr lang="en-GB"/>
                    </a:p>
                  </a:txBody>
                  <a:tcPr/>
                </a:tc>
              </a:tr>
              <a:tr h="750715">
                <a:tc>
                  <a:txBody>
                    <a:bodyPr/>
                    <a:lstStyle/>
                    <a:p>
                      <a:pPr algn="ctr"/>
                      <a:r>
                        <a:rPr lang="en-GB" sz="1500" b="0" dirty="0" smtClean="0">
                          <a:solidFill>
                            <a:schemeClr val="tx1"/>
                          </a:solidFill>
                          <a:latin typeface="Arial" panose="020B0604020202020204" pitchFamily="34" charset="0"/>
                          <a:cs typeface="Arial" panose="020B0604020202020204" pitchFamily="34" charset="0"/>
                        </a:rPr>
                        <a:t>2</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3-4</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l"/>
                      <a:r>
                        <a:rPr lang="en-US" sz="1500" b="0" i="0" u="none" strike="noStrike" baseline="0" dirty="0" smtClean="0">
                          <a:solidFill>
                            <a:srgbClr val="000000"/>
                          </a:solidFill>
                          <a:latin typeface="Arial" panose="020B0604020202020204" pitchFamily="34" charset="0"/>
                          <a:cs typeface="Arial" panose="020B0604020202020204" pitchFamily="34" charset="0"/>
                        </a:rPr>
                        <a:t>Application must be present, i.e. the answer must be </a:t>
                      </a:r>
                      <a:r>
                        <a:rPr lang="en-US" sz="1500" b="0" i="0" u="none" strike="noStrike" baseline="0" dirty="0" err="1" smtClean="0">
                          <a:solidFill>
                            <a:srgbClr val="000000"/>
                          </a:solidFill>
                          <a:latin typeface="Arial" panose="020B0604020202020204" pitchFamily="34" charset="0"/>
                          <a:cs typeface="Arial" panose="020B0604020202020204" pitchFamily="34" charset="0"/>
                        </a:rPr>
                        <a:t>contextualised</a:t>
                      </a:r>
                      <a:r>
                        <a:rPr lang="en-US" sz="1500" b="0" i="0" u="none" strike="noStrike" baseline="0" dirty="0" smtClean="0">
                          <a:solidFill>
                            <a:srgbClr val="000000"/>
                          </a:solidFill>
                          <a:latin typeface="Arial" panose="020B0604020202020204" pitchFamily="34" charset="0"/>
                          <a:cs typeface="Arial" panose="020B0604020202020204" pitchFamily="34" charset="0"/>
                        </a:rPr>
                        <a:t> to </a:t>
                      </a:r>
                      <a:r>
                        <a:rPr lang="en-US" sz="1500" b="0" i="1" u="none" strike="noStrike" baseline="0" dirty="0" smtClean="0">
                          <a:solidFill>
                            <a:srgbClr val="000000"/>
                          </a:solidFill>
                          <a:latin typeface="Arial" panose="020B0604020202020204" pitchFamily="34" charset="0"/>
                          <a:cs typeface="Arial" panose="020B0604020202020204" pitchFamily="34" charset="0"/>
                        </a:rPr>
                        <a:t>MUFC </a:t>
                      </a:r>
                      <a:r>
                        <a:rPr lang="en-US" sz="1500" b="0" i="0" u="none" strike="noStrike" baseline="0" dirty="0" smtClean="0">
                          <a:solidFill>
                            <a:srgbClr val="000000"/>
                          </a:solidFill>
                          <a:latin typeface="Arial" panose="020B0604020202020204" pitchFamily="34" charset="0"/>
                          <a:cs typeface="Arial" panose="020B0604020202020204" pitchFamily="34" charset="0"/>
                        </a:rPr>
                        <a:t>	</a:t>
                      </a:r>
                    </a:p>
                  </a:txBody>
                  <a:tcPr>
                    <a:solidFill>
                      <a:schemeClr val="tx2">
                        <a:lumMod val="20000"/>
                        <a:lumOff val="80000"/>
                      </a:schemeClr>
                    </a:solidFill>
                  </a:tcPr>
                </a:tc>
                <a:tc gridSpan="2">
                  <a:txBody>
                    <a:bodyPr/>
                    <a:lstStyle/>
                    <a:p>
                      <a:pPr algn="l"/>
                      <a:r>
                        <a:rPr lang="en-US" sz="1500" b="0" i="0" u="none" strike="noStrike" baseline="0" dirty="0" smtClean="0">
                          <a:solidFill>
                            <a:srgbClr val="000000"/>
                          </a:solidFill>
                          <a:latin typeface="Arial" panose="020B0604020202020204" pitchFamily="34" charset="0"/>
                          <a:cs typeface="Arial" panose="020B0604020202020204" pitchFamily="34" charset="0"/>
                        </a:rPr>
                        <a:t>e.g. </a:t>
                      </a:r>
                      <a:r>
                        <a:rPr lang="en-US" sz="1500" b="0" i="1" u="none" strike="noStrike" baseline="0" dirty="0" smtClean="0">
                          <a:solidFill>
                            <a:srgbClr val="000000"/>
                          </a:solidFill>
                          <a:latin typeface="Arial" panose="020B0604020202020204" pitchFamily="34" charset="0"/>
                          <a:cs typeface="Arial" panose="020B0604020202020204" pitchFamily="34" charset="0"/>
                        </a:rPr>
                        <a:t>MUFC </a:t>
                      </a:r>
                      <a:r>
                        <a:rPr lang="en-US" sz="1500" b="0" i="0" u="none" strike="noStrike" baseline="0" dirty="0" smtClean="0">
                          <a:solidFill>
                            <a:srgbClr val="000000"/>
                          </a:solidFill>
                          <a:latin typeface="Arial" panose="020B0604020202020204" pitchFamily="34" charset="0"/>
                          <a:cs typeface="Arial" panose="020B0604020202020204" pitchFamily="34" charset="0"/>
                        </a:rPr>
                        <a:t>have a large global following and use a wide range of social media such as </a:t>
                      </a:r>
                      <a:r>
                        <a:rPr lang="en-US" sz="1500" b="0" i="1" u="none" strike="noStrike" baseline="0" dirty="0" smtClean="0">
                          <a:solidFill>
                            <a:srgbClr val="000000"/>
                          </a:solidFill>
                          <a:latin typeface="Arial" panose="020B0604020202020204" pitchFamily="34" charset="0"/>
                          <a:cs typeface="Arial" panose="020B0604020202020204" pitchFamily="34" charset="0"/>
                        </a:rPr>
                        <a:t>Facebook </a:t>
                      </a:r>
                      <a:r>
                        <a:rPr lang="en-US" sz="1500" b="0" i="0" u="none" strike="noStrike" baseline="0" dirty="0" smtClean="0">
                          <a:solidFill>
                            <a:srgbClr val="000000"/>
                          </a:solidFill>
                          <a:latin typeface="Arial" panose="020B0604020202020204" pitchFamily="34" charset="0"/>
                          <a:cs typeface="Arial" panose="020B0604020202020204" pitchFamily="34" charset="0"/>
                        </a:rPr>
                        <a:t>which has over 35 million ‘likes’ 	</a:t>
                      </a:r>
                    </a:p>
                  </a:txBody>
                  <a:tcPr>
                    <a:solidFill>
                      <a:schemeClr val="tx2">
                        <a:lumMod val="20000"/>
                        <a:lumOff val="80000"/>
                      </a:schemeClr>
                    </a:solidFill>
                  </a:tcPr>
                </a:tc>
                <a:tc hMerge="1">
                  <a:txBody>
                    <a:bodyPr/>
                    <a:lstStyle/>
                    <a:p>
                      <a:endParaRPr lang="en-GB"/>
                    </a:p>
                  </a:txBody>
                  <a:tcPr/>
                </a:tc>
              </a:tr>
              <a:tr h="1018828">
                <a:tc>
                  <a:txBody>
                    <a:bodyPr/>
                    <a:lstStyle/>
                    <a:p>
                      <a:pPr algn="ctr"/>
                      <a:r>
                        <a:rPr lang="en-GB" sz="1500" b="0" dirty="0" smtClean="0">
                          <a:solidFill>
                            <a:schemeClr val="tx1"/>
                          </a:solidFill>
                          <a:latin typeface="Arial" panose="020B0604020202020204" pitchFamily="34" charset="0"/>
                          <a:cs typeface="Arial" panose="020B0604020202020204" pitchFamily="34" charset="0"/>
                        </a:rPr>
                        <a:t>3</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5-6</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l"/>
                      <a:r>
                        <a:rPr lang="en-US" sz="1500" b="0" i="0" u="none" strike="noStrike" baseline="0" dirty="0" smtClean="0">
                          <a:solidFill>
                            <a:srgbClr val="000000"/>
                          </a:solidFill>
                          <a:latin typeface="Arial" panose="020B0604020202020204" pitchFamily="34" charset="0"/>
                          <a:cs typeface="Arial" panose="020B0604020202020204" pitchFamily="34" charset="0"/>
                        </a:rPr>
                        <a:t>Analysis in context must be present, i.e. the candidate must give reasons/ causes/ costs/ consequences of </a:t>
                      </a:r>
                      <a:r>
                        <a:rPr lang="en-US" sz="1500" b="0" i="1" u="none" strike="noStrike" baseline="0" dirty="0" smtClean="0">
                          <a:solidFill>
                            <a:srgbClr val="000000"/>
                          </a:solidFill>
                          <a:latin typeface="Arial" panose="020B0604020202020204" pitchFamily="34" charset="0"/>
                          <a:cs typeface="Arial" panose="020B0604020202020204" pitchFamily="34" charset="0"/>
                        </a:rPr>
                        <a:t>MUFC </a:t>
                      </a:r>
                      <a:r>
                        <a:rPr lang="en-US" sz="1500" b="0" i="0" u="none" strike="noStrike" baseline="0" dirty="0" smtClean="0">
                          <a:solidFill>
                            <a:srgbClr val="000000"/>
                          </a:solidFill>
                          <a:latin typeface="Arial" panose="020B0604020202020204" pitchFamily="34" charset="0"/>
                          <a:cs typeface="Arial" panose="020B0604020202020204" pitchFamily="34" charset="0"/>
                        </a:rPr>
                        <a:t>using social media </a:t>
                      </a:r>
                    </a:p>
                    <a:p>
                      <a:pPr algn="l"/>
                      <a:r>
                        <a:rPr lang="en-US" sz="1500" b="1" i="0" u="none" strike="noStrike" baseline="0" dirty="0" smtClean="0">
                          <a:solidFill>
                            <a:srgbClr val="000000"/>
                          </a:solidFill>
                          <a:latin typeface="Arial" panose="020B0604020202020204" pitchFamily="34" charset="0"/>
                          <a:cs typeface="Arial" panose="020B0604020202020204" pitchFamily="34" charset="0"/>
                        </a:rPr>
                        <a:t>NB if analysis is not in context limit to Level 2. </a:t>
                      </a:r>
                      <a:r>
                        <a:rPr lang="en-US" sz="1500" b="0" i="0" u="none" strike="noStrike" baseline="0" dirty="0" smtClean="0">
                          <a:solidFill>
                            <a:srgbClr val="000000"/>
                          </a:solidFill>
                          <a:latin typeface="Arial" panose="020B0604020202020204" pitchFamily="34" charset="0"/>
                          <a:cs typeface="Arial" panose="020B0604020202020204" pitchFamily="34" charset="0"/>
                        </a:rPr>
                        <a:t>	</a:t>
                      </a:r>
                    </a:p>
                  </a:txBody>
                  <a:tcPr>
                    <a:solidFill>
                      <a:schemeClr val="tx2">
                        <a:lumMod val="20000"/>
                        <a:lumOff val="80000"/>
                      </a:schemeClr>
                    </a:solidFill>
                  </a:tcPr>
                </a:tc>
                <a:tc gridSpan="2">
                  <a:txBody>
                    <a:bodyPr/>
                    <a:lstStyle/>
                    <a:p>
                      <a:pPr algn="l"/>
                      <a:r>
                        <a:rPr lang="en-US" sz="1500" b="0" i="0" u="none" strike="noStrike" baseline="0" dirty="0" smtClean="0">
                          <a:solidFill>
                            <a:srgbClr val="000000"/>
                          </a:solidFill>
                          <a:latin typeface="Arial" panose="020B0604020202020204" pitchFamily="34" charset="0"/>
                          <a:cs typeface="Arial" panose="020B0604020202020204" pitchFamily="34" charset="0"/>
                        </a:rPr>
                        <a:t>e.g. </a:t>
                      </a:r>
                      <a:r>
                        <a:rPr lang="en-US" sz="1500" b="0" i="1" u="none" strike="noStrike" baseline="0" dirty="0" smtClean="0">
                          <a:solidFill>
                            <a:srgbClr val="000000"/>
                          </a:solidFill>
                          <a:latin typeface="Arial" panose="020B0604020202020204" pitchFamily="34" charset="0"/>
                          <a:cs typeface="Arial" panose="020B0604020202020204" pitchFamily="34" charset="0"/>
                        </a:rPr>
                        <a:t>MUFC </a:t>
                      </a:r>
                      <a:r>
                        <a:rPr lang="en-US" sz="1500" b="0" i="0" u="none" strike="noStrike" baseline="0" dirty="0" smtClean="0">
                          <a:solidFill>
                            <a:srgbClr val="000000"/>
                          </a:solidFill>
                          <a:latin typeface="Arial" panose="020B0604020202020204" pitchFamily="34" charset="0"/>
                          <a:cs typeface="Arial" panose="020B0604020202020204" pitchFamily="34" charset="0"/>
                        </a:rPr>
                        <a:t>may find it easier to access a worldwide audience as new promotional methods are now available compared to the traditional marketing methods </a:t>
                      </a:r>
                    </a:p>
                    <a:p>
                      <a:pPr algn="l"/>
                      <a:r>
                        <a:rPr lang="en-US" sz="1500" b="0" i="0" u="none" strike="noStrike" baseline="0" dirty="0" smtClean="0">
                          <a:solidFill>
                            <a:srgbClr val="000000"/>
                          </a:solidFill>
                          <a:latin typeface="Arial" panose="020B0604020202020204" pitchFamily="34" charset="0"/>
                          <a:cs typeface="Arial" panose="020B0604020202020204" pitchFamily="34" charset="0"/>
                        </a:rPr>
                        <a:t>e.g. </a:t>
                      </a:r>
                      <a:r>
                        <a:rPr lang="en-US" sz="1500" b="0" i="1" u="none" strike="noStrike" baseline="0" dirty="0" smtClean="0">
                          <a:solidFill>
                            <a:srgbClr val="000000"/>
                          </a:solidFill>
                          <a:latin typeface="Arial" panose="020B0604020202020204" pitchFamily="34" charset="0"/>
                          <a:cs typeface="Arial" panose="020B0604020202020204" pitchFamily="34" charset="0"/>
                        </a:rPr>
                        <a:t>MUFC</a:t>
                      </a:r>
                      <a:r>
                        <a:rPr lang="en-US" sz="1500" b="0" i="0" u="none" strike="noStrike" baseline="0" dirty="0" smtClean="0">
                          <a:solidFill>
                            <a:srgbClr val="000000"/>
                          </a:solidFill>
                          <a:latin typeface="Arial" panose="020B0604020202020204" pitchFamily="34" charset="0"/>
                          <a:cs typeface="Arial" panose="020B0604020202020204" pitchFamily="34" charset="0"/>
                        </a:rPr>
                        <a:t>’s branding and positioning will be easier to promote to a worldwide audience </a:t>
                      </a:r>
                    </a:p>
                    <a:p>
                      <a:pPr algn="l"/>
                      <a:r>
                        <a:rPr lang="en-US" sz="1500" b="0" i="0" u="none" strike="noStrike" baseline="0" dirty="0" smtClean="0">
                          <a:solidFill>
                            <a:srgbClr val="000000"/>
                          </a:solidFill>
                          <a:latin typeface="Arial" panose="020B0604020202020204" pitchFamily="34" charset="0"/>
                          <a:cs typeface="Arial" panose="020B0604020202020204" pitchFamily="34" charset="0"/>
                        </a:rPr>
                        <a:t>e.g. can find out what fans like and dislike due to the two way communication of social media so </a:t>
                      </a:r>
                      <a:r>
                        <a:rPr lang="en-US" sz="1500" b="0" i="1" u="none" strike="noStrike" baseline="0" dirty="0" smtClean="0">
                          <a:solidFill>
                            <a:srgbClr val="000000"/>
                          </a:solidFill>
                          <a:latin typeface="Arial" panose="020B0604020202020204" pitchFamily="34" charset="0"/>
                          <a:cs typeface="Arial" panose="020B0604020202020204" pitchFamily="34" charset="0"/>
                        </a:rPr>
                        <a:t>MUFC </a:t>
                      </a:r>
                      <a:r>
                        <a:rPr lang="en-US" sz="1500" b="0" i="0" u="none" strike="noStrike" baseline="0" dirty="0" smtClean="0">
                          <a:solidFill>
                            <a:srgbClr val="000000"/>
                          </a:solidFill>
                          <a:latin typeface="Arial" panose="020B0604020202020204" pitchFamily="34" charset="0"/>
                          <a:cs typeface="Arial" panose="020B0604020202020204" pitchFamily="34" charset="0"/>
                        </a:rPr>
                        <a:t>are able to adapt and change their products much more quickly 	</a:t>
                      </a:r>
                    </a:p>
                  </a:txBody>
                  <a:tcPr>
                    <a:solidFill>
                      <a:schemeClr val="tx2">
                        <a:lumMod val="20000"/>
                        <a:lumOff val="80000"/>
                      </a:schemeClr>
                    </a:solidFill>
                  </a:tcPr>
                </a:tc>
                <a:tc hMerge="1">
                  <a:txBody>
                    <a:bodyPr/>
                    <a:lstStyle/>
                    <a:p>
                      <a:endParaRPr lang="en-GB"/>
                    </a:p>
                  </a:txBody>
                  <a:tcPr/>
                </a:tc>
              </a:tr>
            </a:tbl>
          </a:graphicData>
        </a:graphic>
      </p:graphicFrame>
      <p:sp>
        <p:nvSpPr>
          <p:cNvPr id="5" name="TextBox 4">
            <a:hlinkClick r:id="rId3" action="ppaction://hlinkfile"/>
          </p:cNvPr>
          <p:cNvSpPr txBox="1"/>
          <p:nvPr/>
        </p:nvSpPr>
        <p:spPr>
          <a:xfrm>
            <a:off x="8316416" y="2060848"/>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821594044"/>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1 </a:t>
            </a:r>
            <a:r>
              <a:rPr lang="en-GB" sz="4000" dirty="0"/>
              <a:t>– Exam Questions – </a:t>
            </a:r>
            <a:r>
              <a:rPr lang="en-GB" sz="4000" dirty="0" smtClean="0"/>
              <a:t>June 2015</a:t>
            </a:r>
            <a:endParaRPr lang="en-GB" sz="40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3801033063"/>
              </p:ext>
            </p:extLst>
          </p:nvPr>
        </p:nvGraphicFramePr>
        <p:xfrm>
          <a:off x="251520" y="1052736"/>
          <a:ext cx="8640961" cy="5775960"/>
        </p:xfrm>
        <a:graphic>
          <a:graphicData uri="http://schemas.openxmlformats.org/drawingml/2006/table">
            <a:tbl>
              <a:tblPr firstRow="1" bandRow="1">
                <a:tableStyleId>{5C22544A-7EE6-4342-B048-85BDC9FD1C3A}</a:tableStyleId>
              </a:tblPr>
              <a:tblGrid>
                <a:gridCol w="732285"/>
                <a:gridCol w="732285"/>
                <a:gridCol w="2999926"/>
                <a:gridCol w="2931579"/>
                <a:gridCol w="1244886"/>
              </a:tblGrid>
              <a:tr h="3485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Arial" panose="020B0604020202020204" pitchFamily="34" charset="0"/>
                          <a:cs typeface="Arial" panose="020B0604020202020204" pitchFamily="34" charset="0"/>
                        </a:rPr>
                        <a:t>10</a:t>
                      </a:r>
                    </a:p>
                  </a:txBody>
                  <a:tcPr>
                    <a:solidFill>
                      <a:schemeClr val="tx2">
                        <a:lumMod val="20000"/>
                        <a:lumOff val="80000"/>
                      </a:schemeClr>
                    </a:solidFill>
                  </a:tcPr>
                </a:tc>
                <a:tc gridSpan="3">
                  <a:txBody>
                    <a:bodyPr/>
                    <a:lstStyle/>
                    <a:p>
                      <a:r>
                        <a:rPr lang="en-US" sz="1600" b="0" dirty="0" smtClean="0">
                          <a:solidFill>
                            <a:schemeClr val="tx1"/>
                          </a:solidFill>
                          <a:latin typeface="Arial" panose="020B0604020202020204" pitchFamily="34" charset="0"/>
                          <a:cs typeface="Arial" panose="020B0604020202020204" pitchFamily="34" charset="0"/>
                        </a:rPr>
                        <a:t>Assess the impact on MUFC's marketing mix of the increasing use of social media.</a:t>
                      </a:r>
                      <a:endParaRPr lang="en-GB" sz="16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c hMerge="1">
                  <a:txBody>
                    <a:bodyPr/>
                    <a:lstStyle/>
                    <a:p>
                      <a:pPr algn="ct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Arial" panose="020B0604020202020204" pitchFamily="34" charset="0"/>
                          <a:cs typeface="Arial" panose="020B0604020202020204" pitchFamily="34" charset="0"/>
                        </a:rPr>
                        <a:t>12 marks</a:t>
                      </a:r>
                      <a:endParaRPr lang="en-GB" sz="1600" b="0" baseline="0" dirty="0" smtClean="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r>
              <a:tr h="250341">
                <a:tc>
                  <a:txBody>
                    <a:bodyPr/>
                    <a:lstStyle/>
                    <a:p>
                      <a:pPr algn="ctr"/>
                      <a:r>
                        <a:rPr lang="en-GB" sz="1600" b="1" dirty="0" smtClean="0">
                          <a:solidFill>
                            <a:schemeClr val="tx1"/>
                          </a:solidFill>
                          <a:latin typeface="Arial" panose="020B0604020202020204" pitchFamily="34" charset="0"/>
                          <a:cs typeface="Arial" panose="020B0604020202020204" pitchFamily="34" charset="0"/>
                        </a:rPr>
                        <a:t>Level</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600" b="1" dirty="0" smtClean="0">
                          <a:solidFill>
                            <a:schemeClr val="tx1"/>
                          </a:solidFill>
                          <a:latin typeface="Arial" panose="020B0604020202020204" pitchFamily="34" charset="0"/>
                          <a:cs typeface="Arial" panose="020B0604020202020204" pitchFamily="34" charset="0"/>
                        </a:rPr>
                        <a:t>Mark</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600" b="1" dirty="0" smtClean="0">
                          <a:solidFill>
                            <a:schemeClr val="tx1"/>
                          </a:solidFill>
                          <a:latin typeface="Arial" panose="020B0604020202020204" pitchFamily="34" charset="0"/>
                          <a:cs typeface="Arial" panose="020B0604020202020204" pitchFamily="34" charset="0"/>
                        </a:rPr>
                        <a:t>Descriptor</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600" b="1" dirty="0" smtClean="0">
                          <a:solidFill>
                            <a:schemeClr val="tx1"/>
                          </a:solidFill>
                          <a:latin typeface="Arial" panose="020B0604020202020204" pitchFamily="34" charset="0"/>
                          <a:cs typeface="Arial" panose="020B0604020202020204" pitchFamily="34" charset="0"/>
                        </a:rPr>
                        <a:t>Example</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616659">
                <a:tc>
                  <a:txBody>
                    <a:bodyPr/>
                    <a:lstStyle/>
                    <a:p>
                      <a:pPr algn="ctr"/>
                      <a:r>
                        <a:rPr lang="en-GB" sz="1600" b="0" dirty="0" smtClean="0">
                          <a:solidFill>
                            <a:schemeClr val="tx1"/>
                          </a:solidFill>
                          <a:latin typeface="Arial" panose="020B0604020202020204" pitchFamily="34" charset="0"/>
                          <a:cs typeface="Arial" panose="020B0604020202020204" pitchFamily="34" charset="0"/>
                        </a:rPr>
                        <a:t>4</a:t>
                      </a:r>
                      <a:endParaRPr lang="en-GB" sz="16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600" b="1" dirty="0" smtClean="0">
                          <a:solidFill>
                            <a:schemeClr val="tx1"/>
                          </a:solidFill>
                          <a:latin typeface="Arial" panose="020B0604020202020204" pitchFamily="34" charset="0"/>
                          <a:cs typeface="Arial" panose="020B0604020202020204" pitchFamily="34" charset="0"/>
                        </a:rPr>
                        <a:t>7-12</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l">
                        <a:spcAft>
                          <a:spcPts val="600"/>
                        </a:spcAft>
                      </a:pPr>
                      <a:r>
                        <a:rPr lang="en-US" sz="1600" b="1" i="0" u="none" strike="noStrike" baseline="0" dirty="0" smtClean="0">
                          <a:solidFill>
                            <a:srgbClr val="000000"/>
                          </a:solidFill>
                          <a:latin typeface="Arial" panose="020B0604020202020204" pitchFamily="34" charset="0"/>
                          <a:cs typeface="Arial" panose="020B0604020202020204" pitchFamily="34" charset="0"/>
                        </a:rPr>
                        <a:t>Low Level 4: </a:t>
                      </a:r>
                      <a:r>
                        <a:rPr lang="en-US" sz="1600" b="0" i="0" u="none" strike="noStrike" baseline="0" dirty="0" smtClean="0">
                          <a:solidFill>
                            <a:srgbClr val="000000"/>
                          </a:solidFill>
                          <a:latin typeface="Arial" panose="020B0604020202020204" pitchFamily="34" charset="0"/>
                          <a:cs typeface="Arial" panose="020B0604020202020204" pitchFamily="34" charset="0"/>
                        </a:rPr>
                        <a:t>7-8 marks </a:t>
                      </a:r>
                    </a:p>
                    <a:p>
                      <a:pPr algn="l">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Limited evaluation must be present and in context on one side only </a:t>
                      </a:r>
                    </a:p>
                    <a:p>
                      <a:pPr algn="l">
                        <a:spcAft>
                          <a:spcPts val="600"/>
                        </a:spcAft>
                      </a:pPr>
                      <a:r>
                        <a:rPr lang="en-US" sz="1600" b="1" i="0" u="none" strike="noStrike" baseline="0" dirty="0" smtClean="0">
                          <a:solidFill>
                            <a:srgbClr val="000000"/>
                          </a:solidFill>
                          <a:latin typeface="Arial" panose="020B0604020202020204" pitchFamily="34" charset="0"/>
                          <a:cs typeface="Arial" panose="020B0604020202020204" pitchFamily="34" charset="0"/>
                        </a:rPr>
                        <a:t>Mid Level 4: </a:t>
                      </a:r>
                      <a:r>
                        <a:rPr lang="en-US" sz="1600" b="0" i="0" u="none" strike="noStrike" baseline="0" dirty="0" smtClean="0">
                          <a:solidFill>
                            <a:srgbClr val="000000"/>
                          </a:solidFill>
                          <a:latin typeface="Arial" panose="020B0604020202020204" pitchFamily="34" charset="0"/>
                          <a:cs typeface="Arial" panose="020B0604020202020204" pitchFamily="34" charset="0"/>
                        </a:rPr>
                        <a:t>9-10 marks </a:t>
                      </a:r>
                    </a:p>
                    <a:p>
                      <a:pPr algn="l">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More evaluation will be present and in context on both sides </a:t>
                      </a:r>
                    </a:p>
                    <a:p>
                      <a:pPr algn="l">
                        <a:spcAft>
                          <a:spcPts val="600"/>
                        </a:spcAft>
                      </a:pPr>
                      <a:r>
                        <a:rPr lang="en-US" sz="1600" b="1" i="0" u="none" strike="noStrike" baseline="0" dirty="0" smtClean="0">
                          <a:solidFill>
                            <a:srgbClr val="000000"/>
                          </a:solidFill>
                          <a:latin typeface="Arial" panose="020B0604020202020204" pitchFamily="34" charset="0"/>
                          <a:cs typeface="Arial" panose="020B0604020202020204" pitchFamily="34" charset="0"/>
                        </a:rPr>
                        <a:t>High Level 4: </a:t>
                      </a:r>
                      <a:r>
                        <a:rPr lang="en-US" sz="1600" b="0" i="0" u="none" strike="noStrike" baseline="0" dirty="0" smtClean="0">
                          <a:solidFill>
                            <a:srgbClr val="000000"/>
                          </a:solidFill>
                          <a:latin typeface="Arial" panose="020B0604020202020204" pitchFamily="34" charset="0"/>
                          <a:cs typeface="Arial" panose="020B0604020202020204" pitchFamily="34" charset="0"/>
                        </a:rPr>
                        <a:t>11-12 marks </a:t>
                      </a:r>
                    </a:p>
                    <a:p>
                      <a:pPr algn="l">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Evaluation is developed to show a candidate’s real perceptiveness. Several strands may be developed: the answer is clear, coherent and articulate, leading to a convincing conclusion. </a:t>
                      </a:r>
                    </a:p>
                    <a:p>
                      <a:pPr algn="l">
                        <a:spcAft>
                          <a:spcPts val="600"/>
                        </a:spcAft>
                      </a:pPr>
                      <a:r>
                        <a:rPr lang="en-US" sz="1600" b="1" i="0" u="none" strike="noStrike" baseline="0" dirty="0" smtClean="0">
                          <a:solidFill>
                            <a:srgbClr val="000000"/>
                          </a:solidFill>
                          <a:latin typeface="Arial" panose="020B0604020202020204" pitchFamily="34" charset="0"/>
                          <a:cs typeface="Arial" panose="020B0604020202020204" pitchFamily="34" charset="0"/>
                        </a:rPr>
                        <a:t>NB if evaluation not in context </a:t>
                      </a:r>
                      <a:r>
                        <a:rPr lang="en-GB" sz="1600" b="1" i="0" u="none" strike="noStrike" baseline="0" dirty="0" smtClean="0">
                          <a:solidFill>
                            <a:srgbClr val="000000"/>
                          </a:solidFill>
                          <a:latin typeface="Arial" panose="020B0604020202020204" pitchFamily="34" charset="0"/>
                          <a:cs typeface="Arial" panose="020B0604020202020204" pitchFamily="34" charset="0"/>
                        </a:rPr>
                        <a:t>limit to Level 3. </a:t>
                      </a:r>
                      <a:endParaRPr lang="en-GB" sz="1600" b="0" i="0" u="none" strike="noStrike" baseline="0" dirty="0" smtClean="0">
                        <a:solidFill>
                          <a:srgbClr val="000000"/>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e.g. it may take time to build momentum with social media as many fans across the world may not have access to the internet </a:t>
                      </a:r>
                    </a:p>
                    <a:p>
                      <a:pPr algn="l">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e.g. having a substantial social media presence may attract new fans and sponsorship if the website is attractive but will still need to use traditional methods to ensure promotion as many fans may not use social media </a:t>
                      </a:r>
                    </a:p>
                    <a:p>
                      <a:pPr algn="l">
                        <a:spcAft>
                          <a:spcPts val="600"/>
                        </a:spcAft>
                      </a:pPr>
                      <a:r>
                        <a:rPr lang="en-GB" sz="1600" b="0" i="0" u="none" strike="noStrike" baseline="0" dirty="0" smtClean="0">
                          <a:solidFill>
                            <a:srgbClr val="000000"/>
                          </a:solidFill>
                          <a:latin typeface="Arial" panose="020B0604020202020204" pitchFamily="34" charset="0"/>
                          <a:cs typeface="Arial" panose="020B0604020202020204" pitchFamily="34" charset="0"/>
                        </a:rPr>
                        <a:t>e.g. whereas merchandise </a:t>
                      </a:r>
                      <a:r>
                        <a:rPr lang="en-US" sz="1600" b="0" i="0" u="none" strike="noStrike" baseline="0" dirty="0" smtClean="0">
                          <a:solidFill>
                            <a:srgbClr val="000000"/>
                          </a:solidFill>
                          <a:latin typeface="Arial" panose="020B0604020202020204" pitchFamily="34" charset="0"/>
                          <a:cs typeface="Arial" panose="020B0604020202020204" pitchFamily="34" charset="0"/>
                        </a:rPr>
                        <a:t>products can be influence by social media, it is unlikely that their core product of the football match will change </a:t>
                      </a:r>
                    </a:p>
                    <a:p>
                      <a:pPr algn="l">
                        <a:spcAft>
                          <a:spcPts val="600"/>
                        </a:spcAft>
                      </a:pPr>
                      <a:r>
                        <a:rPr lang="en-US" sz="1600" b="0" i="0" u="none" strike="noStrike" baseline="0" dirty="0" smtClean="0">
                          <a:solidFill>
                            <a:srgbClr val="000000"/>
                          </a:solidFill>
                          <a:latin typeface="Arial" panose="020B0604020202020204" pitchFamily="34" charset="0"/>
                          <a:cs typeface="Arial" panose="020B0604020202020204" pitchFamily="34" charset="0"/>
                        </a:rPr>
                        <a:t>e.g. the price will be mainly determined by </a:t>
                      </a:r>
                      <a:r>
                        <a:rPr lang="en-US" sz="1600" b="0" i="1" u="none" strike="noStrike" baseline="0" dirty="0" smtClean="0">
                          <a:solidFill>
                            <a:srgbClr val="000000"/>
                          </a:solidFill>
                          <a:latin typeface="Arial" panose="020B0604020202020204" pitchFamily="34" charset="0"/>
                          <a:cs typeface="Arial" panose="020B0604020202020204" pitchFamily="34" charset="0"/>
                        </a:rPr>
                        <a:t>MUFC</a:t>
                      </a:r>
                      <a:r>
                        <a:rPr lang="en-US" sz="1600" b="0" i="0" u="none" strike="noStrike" baseline="0" dirty="0" smtClean="0">
                          <a:solidFill>
                            <a:srgbClr val="000000"/>
                          </a:solidFill>
                          <a:latin typeface="Arial" panose="020B0604020202020204" pitchFamily="34" charset="0"/>
                          <a:cs typeface="Arial" panose="020B0604020202020204" pitchFamily="34" charset="0"/>
                        </a:rPr>
                        <a:t>’s own cost structures rather than the influence of social media	</a:t>
                      </a:r>
                    </a:p>
                    <a:p>
                      <a:pPr algn="l">
                        <a:spcAft>
                          <a:spcPts val="600"/>
                        </a:spcAft>
                      </a:pPr>
                      <a:r>
                        <a:rPr lang="en-GB" sz="1600" b="0" i="0" u="none" strike="noStrike" baseline="0" dirty="0" smtClean="0">
                          <a:solidFill>
                            <a:srgbClr val="000000"/>
                          </a:solidFill>
                          <a:latin typeface="Arial" panose="020B0604020202020204" pitchFamily="34" charset="0"/>
                          <a:cs typeface="Arial" panose="020B0604020202020204" pitchFamily="34" charset="0"/>
                        </a:rPr>
                        <a:t>	</a:t>
                      </a:r>
                    </a:p>
                    <a:p>
                      <a:pPr algn="l">
                        <a:spcAft>
                          <a:spcPts val="600"/>
                        </a:spcAft>
                      </a:pPr>
                      <a:endParaRPr lang="en-GB" sz="16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bl>
          </a:graphicData>
        </a:graphic>
      </p:graphicFrame>
      <p:sp>
        <p:nvSpPr>
          <p:cNvPr id="5" name="TextBox 4">
            <a:hlinkClick r:id="rId3" action="ppaction://hlinkfile"/>
          </p:cNvPr>
          <p:cNvSpPr txBox="1"/>
          <p:nvPr/>
        </p:nvSpPr>
        <p:spPr>
          <a:xfrm>
            <a:off x="8316416" y="2670011"/>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034874428"/>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632311"/>
          </a:xfrm>
          <a:prstGeom prst="rect">
            <a:avLst/>
          </a:prstGeom>
        </p:spPr>
        <p:txBody>
          <a:bodyPr wrap="square">
            <a:spAutoFit/>
          </a:bodyPr>
          <a:lstStyle/>
          <a:p>
            <a:pPr marL="457200" indent="-457200">
              <a:buClr>
                <a:schemeClr val="accent6">
                  <a:lumMod val="50000"/>
                </a:schemeClr>
              </a:buClr>
              <a:buFont typeface="+mj-lt"/>
              <a:buAutoNum type="arabicPeriod" startAt="2"/>
            </a:pPr>
            <a:r>
              <a:rPr lang="en-US" sz="2000" dirty="0"/>
              <a:t>Application is the skill of writing in context. To help you develop this skill when you read business </a:t>
            </a:r>
            <a:r>
              <a:rPr lang="en-US" sz="2000" dirty="0" smtClean="0"/>
              <a:t>case studies</a:t>
            </a:r>
            <a:r>
              <a:rPr lang="en-US" sz="2000" dirty="0"/>
              <a:t>, as part of your wider reading and in sections B and C of the unit 1 exam paper, make brief </a:t>
            </a:r>
            <a:r>
              <a:rPr lang="en-US" sz="2000" dirty="0" smtClean="0"/>
              <a:t>notes using </a:t>
            </a:r>
            <a:r>
              <a:rPr lang="en-US" sz="2000" dirty="0"/>
              <a:t>the acronym LOSER. Then draw on these notes when applying theory to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LO</a:t>
            </a:r>
            <a:r>
              <a:rPr lang="en-US" sz="2000" dirty="0"/>
              <a:t> stands for long-term and short-term objectives</a:t>
            </a:r>
          </a:p>
          <a:p>
            <a:pPr marL="795338" indent="-388938">
              <a:buClr>
                <a:schemeClr val="accent6">
                  <a:lumMod val="50000"/>
                </a:schemeClr>
              </a:buClr>
              <a:buFont typeface="Wingdings 3" panose="05040102010807070707" pitchFamily="18" charset="2"/>
              <a:buChar char=""/>
              <a:tabLst>
                <a:tab pos="914400" algn="l"/>
              </a:tabLst>
            </a:pPr>
            <a:r>
              <a:rPr lang="en-US" sz="2000" dirty="0"/>
              <a:t>What are the business’s goals, overall and within the situation described in the case study? Any </a:t>
            </a:r>
            <a:r>
              <a:rPr lang="en-US" sz="2000" dirty="0" smtClean="0"/>
              <a:t>issues you </a:t>
            </a:r>
            <a:r>
              <a:rPr lang="en-US" sz="2000" dirty="0"/>
              <a:t>highlight or suggested actions you identify should be relevant to the objectives of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S</a:t>
            </a:r>
            <a:r>
              <a:rPr lang="en-US" sz="2000" dirty="0"/>
              <a:t> stands for stakeholders</a:t>
            </a:r>
          </a:p>
          <a:p>
            <a:pPr marL="795338" indent="-388938">
              <a:buClr>
                <a:schemeClr val="accent6">
                  <a:lumMod val="50000"/>
                </a:schemeClr>
              </a:buClr>
              <a:buFont typeface="Wingdings 3" panose="05040102010807070707" pitchFamily="18" charset="2"/>
              <a:buChar char=""/>
              <a:tabLst>
                <a:tab pos="914400" algn="l"/>
              </a:tabLst>
            </a:pPr>
            <a:r>
              <a:rPr lang="en-US" sz="2000" dirty="0"/>
              <a:t>What groups of individuals have an interest in this business? Be as specific as you can, using the </a:t>
            </a:r>
            <a:r>
              <a:rPr lang="en-US" sz="2000" dirty="0" smtClean="0"/>
              <a:t>names of </a:t>
            </a:r>
            <a:r>
              <a:rPr lang="en-US" sz="2000" dirty="0"/>
              <a:t>owners, for example, or listing the different suppliers if these are mentioned in the case study.</a:t>
            </a:r>
          </a:p>
          <a:p>
            <a:pPr marL="795338" indent="-388938">
              <a:buClr>
                <a:schemeClr val="accent6">
                  <a:lumMod val="50000"/>
                </a:schemeClr>
              </a:buClr>
              <a:buFont typeface="Wingdings 3" panose="05040102010807070707" pitchFamily="18" charset="2"/>
              <a:buChar char=""/>
              <a:tabLst>
                <a:tab pos="914400" algn="l"/>
              </a:tabLst>
            </a:pPr>
            <a:r>
              <a:rPr lang="en-US" sz="2000" b="1" dirty="0"/>
              <a:t>E</a:t>
            </a:r>
            <a:r>
              <a:rPr lang="en-US" sz="2000" dirty="0"/>
              <a:t> stands for </a:t>
            </a:r>
            <a:r>
              <a:rPr lang="en-US" sz="2000" dirty="0" smtClean="0"/>
              <a:t>environment</a:t>
            </a:r>
            <a:endParaRPr lang="en-US" sz="2000" dirty="0"/>
          </a:p>
          <a:p>
            <a:pPr marL="795338" indent="-388938">
              <a:buClr>
                <a:schemeClr val="accent6">
                  <a:lumMod val="50000"/>
                </a:schemeClr>
              </a:buClr>
              <a:buFont typeface="Wingdings 3" panose="05040102010807070707" pitchFamily="18" charset="2"/>
              <a:buChar char=""/>
              <a:tabLst>
                <a:tab pos="914400" algn="l"/>
              </a:tabLst>
            </a:pPr>
            <a:r>
              <a:rPr lang="en-US" sz="2000" dirty="0"/>
              <a:t>Used here, this E refers to everything to do with the environment in which the business operates.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3329640905"/>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Consider (briefly) the following:</a:t>
            </a:r>
          </a:p>
          <a:p>
            <a:pPr marL="863600" indent="-406400">
              <a:buClr>
                <a:schemeClr val="accent6">
                  <a:lumMod val="50000"/>
                </a:schemeClr>
              </a:buClr>
              <a:buFont typeface="Wingdings" panose="05000000000000000000" pitchFamily="2" charset="2"/>
              <a:buChar char="v"/>
            </a:pPr>
            <a:r>
              <a:rPr lang="en-US" sz="1700" dirty="0" smtClean="0"/>
              <a:t>The </a:t>
            </a:r>
            <a:r>
              <a:rPr lang="en-US" sz="1700" dirty="0"/>
              <a:t>market in which the business competes</a:t>
            </a:r>
          </a:p>
          <a:p>
            <a:pPr marL="863600" indent="-406400">
              <a:buClr>
                <a:schemeClr val="accent6">
                  <a:lumMod val="50000"/>
                </a:schemeClr>
              </a:buClr>
              <a:buFont typeface="Wingdings" panose="05000000000000000000" pitchFamily="2" charset="2"/>
              <a:buChar char="v"/>
            </a:pPr>
            <a:r>
              <a:rPr lang="en-US" sz="1700" dirty="0" smtClean="0"/>
              <a:t>Major </a:t>
            </a:r>
            <a:r>
              <a:rPr lang="en-US" sz="1700" dirty="0"/>
              <a:t>competitors</a:t>
            </a:r>
          </a:p>
          <a:p>
            <a:pPr marL="863600" indent="-406400">
              <a:buClr>
                <a:schemeClr val="accent6">
                  <a:lumMod val="50000"/>
                </a:schemeClr>
              </a:buClr>
              <a:buFont typeface="Wingdings" panose="05000000000000000000" pitchFamily="2" charset="2"/>
              <a:buChar char="v"/>
            </a:pPr>
            <a:r>
              <a:rPr lang="en-US" sz="1700" dirty="0" smtClean="0"/>
              <a:t>Trends </a:t>
            </a:r>
            <a:r>
              <a:rPr lang="en-US" sz="1700" dirty="0"/>
              <a:t>in the market</a:t>
            </a:r>
          </a:p>
          <a:p>
            <a:pPr marL="863600" indent="-406400">
              <a:buClr>
                <a:schemeClr val="accent6">
                  <a:lumMod val="50000"/>
                </a:schemeClr>
              </a:buClr>
              <a:buFont typeface="Wingdings" panose="05000000000000000000" pitchFamily="2" charset="2"/>
              <a:buChar char="v"/>
            </a:pPr>
            <a:r>
              <a:rPr lang="en-US" sz="1700" dirty="0" smtClean="0"/>
              <a:t>Economic </a:t>
            </a:r>
            <a:r>
              <a:rPr lang="en-US" sz="1700" dirty="0"/>
              <a:t>conditions</a:t>
            </a:r>
          </a:p>
          <a:p>
            <a:pPr marL="863600" indent="-406400">
              <a:buClr>
                <a:schemeClr val="accent6">
                  <a:lumMod val="50000"/>
                </a:schemeClr>
              </a:buClr>
              <a:buFont typeface="Wingdings" panose="05000000000000000000" pitchFamily="2" charset="2"/>
              <a:buChar char="v"/>
            </a:pPr>
            <a:r>
              <a:rPr lang="en-US" sz="1700" dirty="0" smtClean="0"/>
              <a:t>Any </a:t>
            </a:r>
            <a:r>
              <a:rPr lang="en-US" sz="1700" dirty="0"/>
              <a:t>other relevant SLEPT factors. SLEPT stands for: Social, Legal, Economic, Political, Technological.</a:t>
            </a:r>
          </a:p>
          <a:p>
            <a:pPr marL="457200" indent="-457200">
              <a:buClr>
                <a:schemeClr val="accent6">
                  <a:lumMod val="50000"/>
                </a:schemeClr>
              </a:buClr>
              <a:buFont typeface="Wingdings 3" panose="05040102010807070707" pitchFamily="18" charset="2"/>
              <a:buChar char=""/>
            </a:pPr>
            <a:r>
              <a:rPr lang="en-US" sz="1700" dirty="0"/>
              <a:t>It is an acronym commonly used to embrace all aspects of the business environment.</a:t>
            </a:r>
          </a:p>
          <a:p>
            <a:pPr marL="457200" indent="-457200">
              <a:buClr>
                <a:schemeClr val="accent6">
                  <a:lumMod val="50000"/>
                </a:schemeClr>
              </a:buClr>
              <a:buFont typeface="Wingdings 3" panose="05040102010807070707" pitchFamily="18" charset="2"/>
              <a:buChar char=""/>
            </a:pPr>
            <a:r>
              <a:rPr lang="en-US" sz="1700" b="1" dirty="0"/>
              <a:t>R</a:t>
            </a:r>
            <a:r>
              <a:rPr lang="en-US" sz="1700" dirty="0"/>
              <a:t> stands for resources.</a:t>
            </a:r>
          </a:p>
          <a:p>
            <a:pPr marL="457200" indent="-457200">
              <a:buClr>
                <a:schemeClr val="accent6">
                  <a:lumMod val="50000"/>
                </a:schemeClr>
              </a:buClr>
              <a:buFont typeface="Wingdings 3" panose="05040102010807070707" pitchFamily="18" charset="2"/>
              <a:buChar char=""/>
            </a:pPr>
            <a:r>
              <a:rPr lang="en-US" sz="1700" dirty="0"/>
              <a:t>The E above asks you to look at factors which are beyond the business’s control – these apply to all </a:t>
            </a:r>
            <a:r>
              <a:rPr lang="en-US" sz="1700" dirty="0" smtClean="0"/>
              <a:t>firms in </a:t>
            </a:r>
            <a:r>
              <a:rPr lang="en-US" sz="1700" dirty="0"/>
              <a:t>the market. Resources are factors which are specific to the business and are not available to </a:t>
            </a:r>
            <a:r>
              <a:rPr lang="en-US" sz="1700" dirty="0" smtClean="0"/>
              <a:t>all firms</a:t>
            </a:r>
            <a:r>
              <a:rPr lang="en-US" sz="1700" dirty="0"/>
              <a:t>… the opposite. Using resources effectively can give a firm a source of competitive advantage. </a:t>
            </a:r>
            <a:r>
              <a:rPr lang="en-US" sz="1700" dirty="0" smtClean="0"/>
              <a:t>This means </a:t>
            </a:r>
            <a:r>
              <a:rPr lang="en-US" sz="1700" dirty="0"/>
              <a:t>a way to gain customers over competitors. Resources could include:</a:t>
            </a:r>
          </a:p>
          <a:p>
            <a:pPr marL="863600" indent="-406400">
              <a:buClr>
                <a:schemeClr val="accent6">
                  <a:lumMod val="50000"/>
                </a:schemeClr>
              </a:buClr>
              <a:buFont typeface="Wingdings" panose="05000000000000000000" pitchFamily="2" charset="2"/>
              <a:buChar char="v"/>
            </a:pPr>
            <a:r>
              <a:rPr lang="en-US" sz="1700" dirty="0" smtClean="0"/>
              <a:t>Special </a:t>
            </a:r>
            <a:r>
              <a:rPr lang="en-US" sz="1700" dirty="0"/>
              <a:t>staff skills and expertise</a:t>
            </a:r>
          </a:p>
          <a:p>
            <a:pPr marL="863600" indent="-406400">
              <a:buClr>
                <a:schemeClr val="accent6">
                  <a:lumMod val="50000"/>
                </a:schemeClr>
              </a:buClr>
              <a:buFont typeface="Wingdings" panose="05000000000000000000" pitchFamily="2" charset="2"/>
              <a:buChar char="v"/>
            </a:pPr>
            <a:r>
              <a:rPr lang="en-US" sz="1700" dirty="0" smtClean="0"/>
              <a:t>Money </a:t>
            </a:r>
            <a:r>
              <a:rPr lang="en-US" sz="1700" dirty="0"/>
              <a:t>in the bank</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good reputation</a:t>
            </a:r>
          </a:p>
          <a:p>
            <a:pPr marL="863600" indent="-406400">
              <a:buClr>
                <a:schemeClr val="accent6">
                  <a:lumMod val="50000"/>
                </a:schemeClr>
              </a:buClr>
              <a:buFont typeface="Wingdings" panose="05000000000000000000" pitchFamily="2" charset="2"/>
              <a:buChar char="v"/>
            </a:pPr>
            <a:r>
              <a:rPr lang="en-US" sz="1700" dirty="0" smtClean="0"/>
              <a:t>Strong </a:t>
            </a:r>
            <a:r>
              <a:rPr lang="en-US" sz="1700" dirty="0"/>
              <a:t>brands</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secure customer base</a:t>
            </a:r>
          </a:p>
          <a:p>
            <a:pPr marL="863600" indent="-406400">
              <a:buClr>
                <a:schemeClr val="accent6">
                  <a:lumMod val="50000"/>
                </a:schemeClr>
              </a:buClr>
              <a:buFont typeface="Wingdings" panose="05000000000000000000" pitchFamily="2" charset="2"/>
              <a:buChar char="v"/>
            </a:pPr>
            <a:r>
              <a:rPr lang="en-US" sz="1700" dirty="0" smtClean="0"/>
              <a:t>Access </a:t>
            </a:r>
            <a:r>
              <a:rPr lang="en-US" sz="1700" dirty="0"/>
              <a:t>to particularly high quality raw materials, or to low cost materials.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67449876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555367"/>
          </a:xfrm>
          <a:prstGeom prst="rect">
            <a:avLst/>
          </a:prstGeom>
        </p:spPr>
        <p:txBody>
          <a:bodyPr wrap="square">
            <a:spAutoFit/>
          </a:bodyPr>
          <a:lstStyle/>
          <a:p>
            <a:pPr>
              <a:spcAft>
                <a:spcPts val="600"/>
              </a:spcAft>
              <a:buClr>
                <a:schemeClr val="accent6">
                  <a:lumMod val="50000"/>
                </a:schemeClr>
              </a:buClr>
            </a:pPr>
            <a:r>
              <a:rPr lang="en-US" sz="2000" b="1" dirty="0" smtClean="0">
                <a:solidFill>
                  <a:srgbClr val="0070C0"/>
                </a:solidFill>
              </a:rPr>
              <a:t>Setting the Scene</a:t>
            </a:r>
            <a:endParaRPr lang="en-US" sz="2000" b="1" dirty="0">
              <a:solidFill>
                <a:srgbClr val="0070C0"/>
              </a:solidFill>
            </a:endParaRPr>
          </a:p>
          <a:p>
            <a:pPr marL="398463" indent="-398463">
              <a:spcAft>
                <a:spcPts val="600"/>
              </a:spcAft>
              <a:buClr>
                <a:schemeClr val="accent6">
                  <a:lumMod val="50000"/>
                </a:schemeClr>
              </a:buClr>
              <a:buFont typeface="Wingdings 3" panose="05040102010807070707" pitchFamily="18" charset="2"/>
              <a:buChar char=""/>
            </a:pPr>
            <a:r>
              <a:rPr lang="en-US" sz="2000" dirty="0">
                <a:solidFill>
                  <a:srgbClr val="0070C0"/>
                </a:solidFill>
              </a:rPr>
              <a:t>In July 2011 Colin and Chris Wear won over £</a:t>
            </a:r>
            <a:r>
              <a:rPr lang="en-US" sz="2000" dirty="0" smtClean="0">
                <a:solidFill>
                  <a:srgbClr val="0070C0"/>
                </a:solidFill>
              </a:rPr>
              <a:t>161m </a:t>
            </a:r>
            <a:r>
              <a:rPr lang="en-US" sz="2000" dirty="0">
                <a:solidFill>
                  <a:srgbClr val="0070C0"/>
                </a:solidFill>
              </a:rPr>
              <a:t>on the Euro Lottery, instantly becoming one of Britain's richest couples. Their wealth puts them on a par with David and Victoria Beckham. Unfortunately for most people trying to make their way in life and in business the journey is longer and harder.</a:t>
            </a:r>
          </a:p>
          <a:p>
            <a:pPr marL="398463" indent="-398463">
              <a:spcAft>
                <a:spcPts val="600"/>
              </a:spcAft>
              <a:buClr>
                <a:schemeClr val="accent6">
                  <a:lumMod val="50000"/>
                </a:schemeClr>
              </a:buClr>
              <a:buFont typeface="Wingdings 3" panose="05040102010807070707" pitchFamily="18" charset="2"/>
              <a:buChar char=""/>
            </a:pPr>
            <a:r>
              <a:rPr lang="en-US" sz="2000" dirty="0">
                <a:solidFill>
                  <a:srgbClr val="0070C0"/>
                </a:solidFill>
              </a:rPr>
              <a:t>Business Population Estimates were published by the Department for Business, Innovation and Skills (BIS) in May 2011. They show that there are 4.5m UK private sector enterprises (employing 22.5m people), of which sole traders comprise 65%, companies 25% and partnerships around 10%. Small and medium sized businesses (SMEs), those with fewer than 250 employees, account for 99.9% of all private sector enterprises</a:t>
            </a:r>
            <a:r>
              <a:rPr lang="en-US" sz="2000" dirty="0" smtClean="0">
                <a:solidFill>
                  <a:srgbClr val="0070C0"/>
                </a:solidFill>
              </a:rPr>
              <a:t>.</a:t>
            </a:r>
          </a:p>
          <a:p>
            <a:pPr marL="398463" indent="-398463">
              <a:spcAft>
                <a:spcPts val="600"/>
              </a:spcAft>
              <a:buClr>
                <a:schemeClr val="accent6">
                  <a:lumMod val="50000"/>
                </a:schemeClr>
              </a:buClr>
              <a:buFont typeface="Wingdings 3" panose="05040102010807070707" pitchFamily="18" charset="2"/>
              <a:buChar char=""/>
            </a:pPr>
            <a:r>
              <a:rPr lang="en-US" sz="2000" dirty="0">
                <a:solidFill>
                  <a:srgbClr val="0070C0"/>
                </a:solidFill>
              </a:rPr>
              <a:t>As a comparison, government figures showed that at the end of the first quarter of 2011, 6.15m people were employed in the public sector. The unemployment rate for the three months to September 2011 was 8.3% of the economically active population, a total of 2.62m people</a:t>
            </a:r>
            <a:r>
              <a:rPr lang="en-US" sz="2000" dirty="0" smtClean="0">
                <a:solidFill>
                  <a:srgbClr val="0070C0"/>
                </a:solidFill>
              </a:rPr>
              <a:t>.</a:t>
            </a:r>
            <a:endParaRPr lang="en-US" sz="2000" dirty="0">
              <a:solidFill>
                <a:srgbClr val="0070C0"/>
              </a:solidFill>
            </a:endParaRPr>
          </a:p>
        </p:txBody>
      </p:sp>
      <p:sp>
        <p:nvSpPr>
          <p:cNvPr id="6" name="Title 1"/>
          <p:cNvSpPr>
            <a:spLocks noGrp="1"/>
          </p:cNvSpPr>
          <p:nvPr>
            <p:ph type="title"/>
          </p:nvPr>
        </p:nvSpPr>
        <p:spPr>
          <a:xfrm>
            <a:off x="35496" y="72008"/>
            <a:ext cx="7704856" cy="548680"/>
          </a:xfrm>
        </p:spPr>
        <p:txBody>
          <a:bodyPr>
            <a:noAutofit/>
          </a:bodyPr>
          <a:lstStyle/>
          <a:p>
            <a:r>
              <a:rPr lang="en-GB" sz="4000" dirty="0"/>
              <a:t>1</a:t>
            </a:r>
            <a:r>
              <a:rPr lang="en-GB" sz="4000" dirty="0" smtClean="0"/>
              <a:t>.1 </a:t>
            </a:r>
            <a:r>
              <a:rPr lang="en-GB" sz="4000" dirty="0"/>
              <a:t>– </a:t>
            </a:r>
            <a:r>
              <a:rPr lang="en-GB" sz="4000" dirty="0" smtClean="0"/>
              <a:t>Marketing Plan - Objectives</a:t>
            </a:r>
            <a:endParaRPr lang="en-GB" sz="36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01</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46225713"/>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2862322"/>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2000" dirty="0" smtClean="0">
                <a:solidFill>
                  <a:srgbClr val="0070C0"/>
                </a:solidFill>
              </a:rPr>
              <a:t>These </a:t>
            </a:r>
            <a:r>
              <a:rPr lang="en-US" sz="2000" dirty="0">
                <a:solidFill>
                  <a:srgbClr val="0070C0"/>
                </a:solidFill>
              </a:rPr>
              <a:t>figures show that nearly 80% of people in employment work in the private sector. (Only about 2% work in the voluntary sector, in charities or not-for-profit organisations.) Many of these businesses will be 'one man bands'; many others will have fewer than 5 employees. In 2010 there was an increase of 48,000 in business start ups, coupled with a falling business failure rate but the failure rate, i.e. businesses dying, was still higher than the birth rate, i.e. businesses starting. In the UK one in three new businesses fail in the first three years. Put more positively, two out of three survive the first three years</a:t>
            </a:r>
            <a:r>
              <a:rPr lang="en-US" sz="2000" dirty="0" smtClean="0">
                <a:solidFill>
                  <a:srgbClr val="0070C0"/>
                </a:solidFill>
              </a:rPr>
              <a:t>.</a:t>
            </a:r>
          </a:p>
        </p:txBody>
      </p:sp>
      <p:sp>
        <p:nvSpPr>
          <p:cNvPr id="6" name="Title 1"/>
          <p:cNvSpPr>
            <a:spLocks noGrp="1"/>
          </p:cNvSpPr>
          <p:nvPr>
            <p:ph type="title"/>
          </p:nvPr>
        </p:nvSpPr>
        <p:spPr>
          <a:xfrm>
            <a:off x="35496" y="72008"/>
            <a:ext cx="7704856" cy="548680"/>
          </a:xfrm>
        </p:spPr>
        <p:txBody>
          <a:bodyPr>
            <a:noAutofit/>
          </a:bodyPr>
          <a:lstStyle/>
          <a:p>
            <a:r>
              <a:rPr lang="en-GB" sz="4000" dirty="0"/>
              <a:t>1</a:t>
            </a:r>
            <a:r>
              <a:rPr lang="en-GB" sz="4000" dirty="0" smtClean="0"/>
              <a:t>.1 </a:t>
            </a:r>
            <a:r>
              <a:rPr lang="en-GB" sz="4000" dirty="0"/>
              <a:t>– </a:t>
            </a:r>
            <a:r>
              <a:rPr lang="en-GB" sz="4000" dirty="0" smtClean="0"/>
              <a:t>Marketing Plan - Objectives</a:t>
            </a:r>
            <a:endParaRPr lang="en-GB" sz="36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01</a:t>
            </a:r>
            <a:endParaRPr lang="en-GB" sz="1200" b="1" dirty="0">
              <a:latin typeface="Arial" panose="020B0604020202020204" pitchFamily="34" charset="0"/>
              <a:cs typeface="Arial" panose="020B0604020202020204" pitchFamily="34" charset="0"/>
            </a:endParaRPr>
          </a:p>
        </p:txBody>
      </p:sp>
      <p:graphicFrame>
        <p:nvGraphicFramePr>
          <p:cNvPr id="5" name="Chart 4"/>
          <p:cNvGraphicFramePr>
            <a:graphicFrameLocks/>
          </p:cNvGraphicFramePr>
          <p:nvPr>
            <p:extLst>
              <p:ext uri="{D42A27DB-BD31-4B8C-83A1-F6EECF244321}">
                <p14:modId xmlns:p14="http://schemas.microsoft.com/office/powerpoint/2010/main" val="380240327"/>
              </p:ext>
            </p:extLst>
          </p:nvPr>
        </p:nvGraphicFramePr>
        <p:xfrm>
          <a:off x="201104" y="3952080"/>
          <a:ext cx="4320480" cy="27172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p:cNvGraphicFramePr>
            <a:graphicFrameLocks/>
          </p:cNvGraphicFramePr>
          <p:nvPr>
            <p:extLst>
              <p:ext uri="{D42A27DB-BD31-4B8C-83A1-F6EECF244321}">
                <p14:modId xmlns:p14="http://schemas.microsoft.com/office/powerpoint/2010/main" val="1744948669"/>
              </p:ext>
            </p:extLst>
          </p:nvPr>
        </p:nvGraphicFramePr>
        <p:xfrm>
          <a:off x="4328699" y="3926160"/>
          <a:ext cx="4572000" cy="27432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090439156"/>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76DD945F-B7B0-4691-A0D0-E2EAD6DA23B3}">
  <ds:schemaRefs>
    <ds:schemaRef ds:uri="http://schemas.microsoft.com/office/2006/documentManagement/types"/>
    <ds:schemaRef ds:uri="http://www.w3.org/XML/1998/namespace"/>
    <ds:schemaRef ds:uri="http://purl.org/dc/dcmitype/"/>
    <ds:schemaRef ds:uri="http://purl.org/dc/elements/1.1/"/>
    <ds:schemaRef ds:uri="http://purl.org/dc/terms/"/>
    <ds:schemaRef ds:uri="http://schemas.microsoft.com/office/2006/metadata/properties"/>
    <ds:schemaRef ds:uri="http://schemas.openxmlformats.org/package/2006/metadata/core-propertie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58459</TotalTime>
  <Words>9007</Words>
  <Application>Microsoft Office PowerPoint</Application>
  <PresentationFormat>On-screen Show (4:3)</PresentationFormat>
  <Paragraphs>534</Paragraphs>
  <Slides>58</Slides>
  <Notes>58</Notes>
  <HiddenSlides>0</HiddenSlides>
  <MMClips>3</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58</vt:i4>
      </vt:variant>
    </vt:vector>
  </HeadingPairs>
  <TitlesOfParts>
    <vt:vector size="69" baseType="lpstr">
      <vt:lpstr>Arial</vt:lpstr>
      <vt:lpstr>Calibri</vt:lpstr>
      <vt:lpstr>Lucida Sans Unicode</vt:lpstr>
      <vt:lpstr>MyriadPro-Bold</vt:lpstr>
      <vt:lpstr>MyriadPro-BoldIt</vt:lpstr>
      <vt:lpstr>Segoe UI</vt:lpstr>
      <vt:lpstr>Verdana</vt:lpstr>
      <vt:lpstr>Wingdings</vt:lpstr>
      <vt:lpstr>Wingdings 2</vt:lpstr>
      <vt:lpstr>Wingdings 3</vt:lpstr>
      <vt:lpstr>Enderoth</vt:lpstr>
      <vt:lpstr>PowerPoint Presentation</vt:lpstr>
      <vt:lpstr>1 – New Business Ideas - Expectations</vt:lpstr>
      <vt:lpstr>1 – New Business Ideas - Weighing</vt:lpstr>
      <vt:lpstr>1 – Answering Exam-Style Questions</vt:lpstr>
      <vt:lpstr>1 – Answering Exam-Style Questions</vt:lpstr>
      <vt:lpstr>1 – Answering Exam-Style Questions</vt:lpstr>
      <vt:lpstr>1 – Answering Exam-Style Questions</vt:lpstr>
      <vt:lpstr>1.1 – Marketing Plan - Objectives</vt:lpstr>
      <vt:lpstr>1.1 – Marketing Plan - Objectives</vt:lpstr>
      <vt:lpstr>1.1 – Marketing Plan - Objectives</vt:lpstr>
      <vt:lpstr>1.1 – Marketing Plan - Objectives</vt:lpstr>
      <vt:lpstr>1.1 – Why Go Into Business?</vt:lpstr>
      <vt:lpstr>1.1 – Why Go Into Business?</vt:lpstr>
      <vt:lpstr>1.1 – What is the difference between theory and practice?</vt:lpstr>
      <vt:lpstr>1.1 – What is the difference between theory and practice?</vt:lpstr>
      <vt:lpstr>1.1 – Marketing Objectives - Marketing</vt:lpstr>
      <vt:lpstr>1.1 – Marketing Objectives - Marketing</vt:lpstr>
      <vt:lpstr>1.1 – Marketing Objectives - Marketing</vt:lpstr>
      <vt:lpstr>1.2 – Marketing Objectives - Research</vt:lpstr>
      <vt:lpstr>1.2 – Market Research</vt:lpstr>
      <vt:lpstr>1.2 – Market Research</vt:lpstr>
      <vt:lpstr>1.2 – Market Research</vt:lpstr>
      <vt:lpstr>1.2 – Examining the Data</vt:lpstr>
      <vt:lpstr>1.2 – Examining the Data</vt:lpstr>
      <vt:lpstr>1.2 – Examining the Data</vt:lpstr>
      <vt:lpstr>1.2 – Examining the Data</vt:lpstr>
      <vt:lpstr>1.2 – Examining the Data</vt:lpstr>
      <vt:lpstr>1.2 – Examining the Data</vt:lpstr>
      <vt:lpstr>1.2 – Examining the Data</vt:lpstr>
      <vt:lpstr>1.2 – Examining the Data</vt:lpstr>
      <vt:lpstr>1.3 – Niche or Mass market</vt:lpstr>
      <vt:lpstr>1.3 – Mass markets</vt:lpstr>
      <vt:lpstr>1.3 – Mass markets</vt:lpstr>
      <vt:lpstr>1.3 – Niche or Mass market</vt:lpstr>
      <vt:lpstr>1.3 – Maintaining Sales and Market Share</vt:lpstr>
      <vt:lpstr>1.3 – Maintaining Sales and Market Share</vt:lpstr>
      <vt:lpstr>1.4 – Product Differentiation</vt:lpstr>
      <vt:lpstr>1.4 – Product Differentiation</vt:lpstr>
      <vt:lpstr>1.4 – Product Differentiation</vt:lpstr>
      <vt:lpstr>1.4 – Niche Markets</vt:lpstr>
      <vt:lpstr>1.4 – Niche Markets</vt:lpstr>
      <vt:lpstr>1.4 – Exam Questions</vt:lpstr>
      <vt:lpstr>1 – Exam Questions – January 2014</vt:lpstr>
      <vt:lpstr>1 – Exam Questions – January 2014</vt:lpstr>
      <vt:lpstr>1 – Exam Questions – January 2014</vt:lpstr>
      <vt:lpstr>1 – Exam Questions – January 2014</vt:lpstr>
      <vt:lpstr>1 – Exam Questions – January 2014</vt:lpstr>
      <vt:lpstr>1 – Exam Questions – January 2014</vt:lpstr>
      <vt:lpstr>1 – Exam Questions – January 2014</vt:lpstr>
      <vt:lpstr>1 – Exam Questions – June 2014</vt:lpstr>
      <vt:lpstr>1 – Exam Questions – June 2014</vt:lpstr>
      <vt:lpstr>1 – Exam Questions – June 2014</vt:lpstr>
      <vt:lpstr>1 – Exam Questions – June 2014</vt:lpstr>
      <vt:lpstr>1 – Exam Questions – June 2014</vt:lpstr>
      <vt:lpstr>1 – Exam Questions – June 2014</vt:lpstr>
      <vt:lpstr>1 – Exam Questions – June 2015</vt:lpstr>
      <vt:lpstr>1 – Exam Questions – June 2015</vt:lpstr>
      <vt:lpstr>1 – Exam Questions – June 2015</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01 - Marketing Objectives</dc:title>
  <dc:subject>eBusiness</dc:subject>
  <dc:creator>Enderoth</dc:creator>
  <cp:lastModifiedBy>Stephen Rafferty</cp:lastModifiedBy>
  <cp:revision>2061</cp:revision>
  <cp:lastPrinted>2014-01-22T18:25:48Z</cp:lastPrinted>
  <dcterms:created xsi:type="dcterms:W3CDTF">2008-03-12T11:01:44Z</dcterms:created>
  <dcterms:modified xsi:type="dcterms:W3CDTF">2018-08-02T18:15:30Z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